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13" r:id="rId3"/>
    <p:sldId id="281" r:id="rId4"/>
    <p:sldId id="283" r:id="rId5"/>
    <p:sldId id="315" r:id="rId6"/>
    <p:sldId id="317" r:id="rId7"/>
    <p:sldId id="319" r:id="rId8"/>
    <p:sldId id="282" r:id="rId9"/>
    <p:sldId id="286" r:id="rId10"/>
    <p:sldId id="287" r:id="rId11"/>
    <p:sldId id="288" r:id="rId12"/>
    <p:sldId id="289" r:id="rId13"/>
    <p:sldId id="290" r:id="rId14"/>
    <p:sldId id="323" r:id="rId15"/>
    <p:sldId id="291" r:id="rId16"/>
    <p:sldId id="292" r:id="rId17"/>
    <p:sldId id="293" r:id="rId18"/>
    <p:sldId id="327" r:id="rId19"/>
    <p:sldId id="294" r:id="rId20"/>
    <p:sldId id="295" r:id="rId21"/>
    <p:sldId id="296" r:id="rId22"/>
    <p:sldId id="297" r:id="rId23"/>
    <p:sldId id="311"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25" r:id="rId37"/>
    <p:sldId id="32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p:scale>
          <a:sx n="81" d="100"/>
          <a:sy n="81" d="100"/>
        </p:scale>
        <p:origin x="-2484" y="-8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CF851-B11D-49F2-A78C-BB320A229AB3}" type="datetimeFigureOut">
              <a:rPr lang="en-US" smtClean="0"/>
              <a:pPr/>
              <a:t>8/25/2018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70BFF0-935B-458D-BA7C-0177669AD23D}" type="slidenum">
              <a:rPr lang="en-US" smtClean="0"/>
              <a:pPr/>
              <a:t>‹#›</a:t>
            </a:fld>
            <a:endParaRPr lang="en-US"/>
          </a:p>
        </p:txBody>
      </p:sp>
    </p:spTree>
    <p:extLst>
      <p:ext uri="{BB962C8B-B14F-4D97-AF65-F5344CB8AC3E}">
        <p14:creationId xmlns:p14="http://schemas.microsoft.com/office/powerpoint/2010/main" xmlns="" val="387330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69296-B181-4DBF-BEE7-167EBC30F281}" type="datetimeFigureOut">
              <a:rPr lang="en-US" smtClean="0"/>
              <a:pPr/>
              <a:t>8/25/2018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CF6C1-7467-444B-AA4C-033D8C66D2F0}" type="slidenum">
              <a:rPr lang="en-US" smtClean="0"/>
              <a:pPr/>
              <a:t>‹#›</a:t>
            </a:fld>
            <a:endParaRPr lang="en-US"/>
          </a:p>
        </p:txBody>
      </p:sp>
    </p:spTree>
    <p:extLst>
      <p:ext uri="{BB962C8B-B14F-4D97-AF65-F5344CB8AC3E}">
        <p14:creationId xmlns:p14="http://schemas.microsoft.com/office/powerpoint/2010/main" xmlns="" val="336572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CF6C1-7467-444B-AA4C-033D8C66D2F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7716-53B2-4C0C-B0C6-2FF286EF653E}"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17716-53B2-4C0C-B0C6-2FF286EF653E}"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17716-53B2-4C0C-B0C6-2FF286EF653E}" type="datetimeFigureOut">
              <a:rPr lang="en-US" smtClean="0"/>
              <a:pPr/>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17716-53B2-4C0C-B0C6-2FF286EF653E}" type="datetimeFigureOut">
              <a:rPr lang="en-US" smtClean="0"/>
              <a:pPr/>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7716-53B2-4C0C-B0C6-2FF286EF653E}" type="datetimeFigureOut">
              <a:rPr lang="en-US" smtClean="0"/>
              <a:pPr/>
              <a:t>8/25/2018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7716-53B2-4C0C-B0C6-2FF286EF653E}"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7716-53B2-4C0C-B0C6-2FF286EF653E}"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9BAF-14C9-46D1-A134-703F5D4D61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7716-53B2-4C0C-B0C6-2FF286EF653E}" type="datetimeFigureOut">
              <a:rPr lang="en-US" smtClean="0"/>
              <a:pPr/>
              <a:t>8/25/2018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9BAF-14C9-46D1-A134-703F5D4D61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wm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s://www.google.com/url?sa=t&amp;rct=j&amp;q=&amp;esrc=s&amp;source=web&amp;cd=13&amp;cad=rja&amp;uact=8&amp;ved=0ahUKEwi8pfOVmpDVAhWBlhQKHSQwDmgQFghbMAw&amp;url=http://quality.eqms.co.uk/blog/what-is-a-process-approach&amp;usg=AFQjCNGjBDJQIuNrEbE-Wdjb8c5usMRdeA"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r.EMUMTAZ.000\Desktop\header 2.jpg"/>
          <p:cNvPicPr>
            <a:picLocks noChangeAspect="1" noChangeArrowheads="1"/>
          </p:cNvPicPr>
          <p:nvPr/>
        </p:nvPicPr>
        <p:blipFill>
          <a:blip r:embed="rId3" cstate="print"/>
          <a:srcRect/>
          <a:stretch>
            <a:fillRect/>
          </a:stretch>
        </p:blipFill>
        <p:spPr bwMode="auto">
          <a:xfrm>
            <a:off x="0" y="0"/>
            <a:ext cx="9121879" cy="1143000"/>
          </a:xfrm>
          <a:prstGeom prst="rect">
            <a:avLst/>
          </a:prstGeom>
          <a:noFill/>
        </p:spPr>
      </p:pic>
      <p:pic>
        <p:nvPicPr>
          <p:cNvPr id="9" name="Picture 8" descr="footer 2.jpg"/>
          <p:cNvPicPr>
            <a:picLocks noChangeAspect="1"/>
          </p:cNvPicPr>
          <p:nvPr/>
        </p:nvPicPr>
        <p:blipFill>
          <a:blip r:embed="rId4" cstate="print"/>
          <a:stretch>
            <a:fillRect/>
          </a:stretch>
        </p:blipFill>
        <p:spPr>
          <a:xfrm>
            <a:off x="0" y="6005593"/>
            <a:ext cx="9144000" cy="852407"/>
          </a:xfrm>
          <a:prstGeom prst="rect">
            <a:avLst/>
          </a:prstGeom>
        </p:spPr>
      </p:pic>
      <p:sp>
        <p:nvSpPr>
          <p:cNvPr id="7" name="CasellaDiTesto 6"/>
          <p:cNvSpPr txBox="1"/>
          <p:nvPr/>
        </p:nvSpPr>
        <p:spPr>
          <a:xfrm>
            <a:off x="3343573" y="496669"/>
            <a:ext cx="3124200" cy="646331"/>
          </a:xfrm>
          <a:prstGeom prst="rect">
            <a:avLst/>
          </a:prstGeom>
          <a:noFill/>
        </p:spPr>
        <p:txBody>
          <a:bodyPr wrap="square" rtlCol="0">
            <a:spAutoFit/>
          </a:bodyPr>
          <a:lstStyle/>
          <a:p>
            <a:r>
              <a:rPr lang="en-US" b="1" i="1" dirty="0"/>
              <a:t>Quality management systems (ISO 9001:2015</a:t>
            </a:r>
            <a:r>
              <a:rPr lang="en-US" b="1" i="1" dirty="0" smtClean="0"/>
              <a:t>)</a:t>
            </a:r>
            <a:endParaRPr lang="el-GR" b="1" i="1" dirty="0"/>
          </a:p>
        </p:txBody>
      </p:sp>
      <p:pic>
        <p:nvPicPr>
          <p:cNvPr id="8" name="Immagine 7"/>
          <p:cNvPicPr>
            <a:picLocks noChangeAspect="1"/>
          </p:cNvPicPr>
          <p:nvPr/>
        </p:nvPicPr>
        <p:blipFill>
          <a:blip r:embed="rId5" cstate="print"/>
          <a:stretch>
            <a:fillRect/>
          </a:stretch>
        </p:blipFill>
        <p:spPr>
          <a:xfrm>
            <a:off x="95250" y="6248400"/>
            <a:ext cx="1924050" cy="549729"/>
          </a:xfrm>
          <a:prstGeom prst="rect">
            <a:avLst/>
          </a:prstGeom>
        </p:spPr>
      </p:pic>
      <p:grpSp>
        <p:nvGrpSpPr>
          <p:cNvPr id="10" name="Group 9"/>
          <p:cNvGrpSpPr/>
          <p:nvPr/>
        </p:nvGrpSpPr>
        <p:grpSpPr>
          <a:xfrm>
            <a:off x="1403648" y="1857375"/>
            <a:ext cx="9236298" cy="510193"/>
            <a:chOff x="1403648" y="2348880"/>
            <a:chExt cx="9236298" cy="510193"/>
          </a:xfrm>
        </p:grpSpPr>
        <p:pic>
          <p:nvPicPr>
            <p:cNvPr id="1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35896" y="2705086"/>
              <a:ext cx="7004050" cy="15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7200" y="1365738"/>
            <a:ext cx="7232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74813" y="2384772"/>
            <a:ext cx="2859087" cy="81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19515" y="138499"/>
            <a:ext cx="4349229" cy="866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CasellaDiTesto 1"/>
          <p:cNvSpPr txBox="1"/>
          <p:nvPr/>
        </p:nvSpPr>
        <p:spPr>
          <a:xfrm>
            <a:off x="5125305" y="3556550"/>
            <a:ext cx="3224212" cy="1785104"/>
          </a:xfrm>
          <a:prstGeom prst="rect">
            <a:avLst/>
          </a:prstGeom>
          <a:noFill/>
        </p:spPr>
        <p:txBody>
          <a:bodyPr wrap="square" rtlCol="0">
            <a:spAutoFit/>
          </a:bodyPr>
          <a:lstStyle/>
          <a:p>
            <a:pPr algn="ctr"/>
            <a:r>
              <a:rPr lang="el-GR" sz="2200" b="1" i="1" dirty="0"/>
              <a:t> </a:t>
            </a:r>
            <a:endParaRPr lang="en-US" sz="2200" b="1" i="1" dirty="0" smtClean="0"/>
          </a:p>
          <a:p>
            <a:pPr algn="ctr"/>
            <a:r>
              <a:rPr lang="en-US" sz="2200" b="1" i="1" dirty="0" err="1" smtClean="0"/>
              <a:t>Kalliopi</a:t>
            </a:r>
            <a:r>
              <a:rPr lang="en-US" sz="2200" b="1" i="1" dirty="0" smtClean="0"/>
              <a:t> </a:t>
            </a:r>
            <a:r>
              <a:rPr lang="en-US" sz="2200" b="1" i="1" dirty="0" err="1" smtClean="0"/>
              <a:t>Vassilaki</a:t>
            </a:r>
            <a:endParaRPr lang="it-IT" sz="2200" b="1" i="1" dirty="0"/>
          </a:p>
          <a:p>
            <a:pPr algn="ctr"/>
            <a:r>
              <a:rPr lang="it-IT" sz="2200" i="1" dirty="0" smtClean="0"/>
              <a:t>QMS Consultant </a:t>
            </a:r>
          </a:p>
          <a:p>
            <a:pPr algn="ctr"/>
            <a:r>
              <a:rPr lang="en-US" sz="2200" i="1" dirty="0" smtClean="0"/>
              <a:t>pvasilaki@hotmail.com</a:t>
            </a:r>
          </a:p>
          <a:p>
            <a:pPr algn="ctr"/>
            <a:endParaRPr lang="en-US" sz="2200" i="1" dirty="0"/>
          </a:p>
        </p:txBody>
      </p:sp>
      <p:sp>
        <p:nvSpPr>
          <p:cNvPr id="20" name="CasellaDiTesto 1"/>
          <p:cNvSpPr txBox="1"/>
          <p:nvPr/>
        </p:nvSpPr>
        <p:spPr>
          <a:xfrm>
            <a:off x="1080721" y="3558114"/>
            <a:ext cx="3224212" cy="2123658"/>
          </a:xfrm>
          <a:prstGeom prst="rect">
            <a:avLst/>
          </a:prstGeom>
          <a:noFill/>
        </p:spPr>
        <p:txBody>
          <a:bodyPr wrap="square" rtlCol="0">
            <a:spAutoFit/>
          </a:bodyPr>
          <a:lstStyle/>
          <a:p>
            <a:pPr algn="ctr"/>
            <a:r>
              <a:rPr lang="el-GR" sz="2200" b="1" i="1" dirty="0"/>
              <a:t> </a:t>
            </a:r>
            <a:endParaRPr lang="en-US" sz="2200" b="1" i="1" dirty="0" smtClean="0"/>
          </a:p>
          <a:p>
            <a:pPr algn="ctr"/>
            <a:r>
              <a:rPr lang="en-US" sz="2200" b="1" i="1" dirty="0" err="1" smtClean="0"/>
              <a:t>Evangelia</a:t>
            </a:r>
            <a:r>
              <a:rPr lang="en-US" sz="2200" b="1" i="1" dirty="0" smtClean="0"/>
              <a:t> </a:t>
            </a:r>
            <a:r>
              <a:rPr lang="en-US" sz="2200" b="1" i="1" dirty="0" err="1" smtClean="0"/>
              <a:t>Daratsanou</a:t>
            </a:r>
            <a:endParaRPr lang="en-US" sz="2200" b="1" i="1" dirty="0" smtClean="0"/>
          </a:p>
          <a:p>
            <a:pPr algn="ctr"/>
            <a:r>
              <a:rPr lang="it-IT" sz="2200" i="1" dirty="0" smtClean="0"/>
              <a:t>Agricultural University of Athens </a:t>
            </a:r>
            <a:endParaRPr lang="it-IT" sz="2200" i="1" dirty="0"/>
          </a:p>
          <a:p>
            <a:pPr algn="ctr"/>
            <a:r>
              <a:rPr lang="en-US" sz="2200" i="1" dirty="0" smtClean="0"/>
              <a:t>edaratsanou@gmail.com</a:t>
            </a:r>
          </a:p>
          <a:p>
            <a:pPr algn="ctr"/>
            <a:endParaRPr lang="en-US" sz="2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marL="268288" indent="-268288"/>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Introduction - Definitions</a:t>
            </a:r>
            <a:endParaRPr lang="el-GR" sz="3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Content Placeholder 2"/>
          <p:cNvSpPr txBox="1">
            <a:spLocks/>
          </p:cNvSpPr>
          <p:nvPr/>
        </p:nvSpPr>
        <p:spPr>
          <a:xfrm>
            <a:off x="323528" y="1844824"/>
            <a:ext cx="8229600" cy="312921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l-GR" dirty="0" smtClean="0">
                <a:solidFill>
                  <a:schemeClr val="accent1">
                    <a:lumMod val="75000"/>
                  </a:schemeClr>
                </a:solidFill>
              </a:rPr>
              <a:t>About Quality Management</a:t>
            </a:r>
            <a:endParaRPr lang="el-GR" altLang="el-GR" dirty="0" smtClean="0">
              <a:solidFill>
                <a:schemeClr val="accent1">
                  <a:lumMod val="75000"/>
                </a:schemeClr>
              </a:solidFill>
            </a:endParaRPr>
          </a:p>
          <a:p>
            <a:pPr lvl="1">
              <a:defRPr/>
            </a:pPr>
            <a:r>
              <a:rPr lang="en-GB" altLang="el-GR" sz="1700" dirty="0" smtClean="0">
                <a:cs typeface="Times New Roman" pitchFamily="18" charset="0"/>
              </a:rPr>
              <a:t>Quality Management</a:t>
            </a:r>
            <a:r>
              <a:rPr lang="el-GR" altLang="el-GR" sz="1700" dirty="0" smtClean="0">
                <a:cs typeface="Times New Roman" pitchFamily="18" charset="0"/>
              </a:rPr>
              <a:t>: </a:t>
            </a:r>
            <a:r>
              <a:rPr lang="en-GB" altLang="el-GR" sz="1700" dirty="0" smtClean="0">
                <a:cs typeface="Times New Roman" pitchFamily="18" charset="0"/>
              </a:rPr>
              <a:t>The total of scheduled or systematic actions  or procedures which are necessary to ensure that a product or service meets certain specifications.</a:t>
            </a:r>
            <a:endParaRPr lang="el-GR" altLang="el-GR" sz="1700" dirty="0" smtClean="0">
              <a:cs typeface="Times New Roman" pitchFamily="18" charset="0"/>
            </a:endParaRPr>
          </a:p>
          <a:p>
            <a:pPr>
              <a:defRPr/>
            </a:pPr>
            <a:r>
              <a:rPr lang="en-GB" dirty="0" smtClean="0">
                <a:solidFill>
                  <a:schemeClr val="accent1">
                    <a:lumMod val="75000"/>
                  </a:schemeClr>
                </a:solidFill>
              </a:rPr>
              <a:t>Certification</a:t>
            </a:r>
            <a:r>
              <a:rPr lang="el-GR" dirty="0" smtClean="0">
                <a:solidFill>
                  <a:schemeClr val="accent1">
                    <a:lumMod val="75000"/>
                  </a:schemeClr>
                </a:solidFill>
              </a:rPr>
              <a:t> </a:t>
            </a:r>
          </a:p>
          <a:p>
            <a:pPr lvl="1">
              <a:defRPr/>
            </a:pPr>
            <a:r>
              <a:rPr lang="en-GB" sz="1700" dirty="0" smtClean="0">
                <a:cs typeface="Times New Roman" pitchFamily="18" charset="0"/>
              </a:rPr>
              <a:t>The official recognition that an organisation has the ability to meet its customers requirements, the relevant to the product / service legal and regulatory requirements as well as its own internal requirements</a:t>
            </a:r>
            <a:r>
              <a:rPr lang="el-GR" sz="1700" dirty="0" smtClean="0">
                <a:cs typeface="Times New Roman" pitchFamily="18" charset="0"/>
              </a:rPr>
              <a:t>.</a:t>
            </a:r>
          </a:p>
          <a:p>
            <a:pPr lvl="1">
              <a:defRPr/>
            </a:pPr>
            <a:r>
              <a:rPr lang="en-GB" sz="1700" dirty="0" smtClean="0">
                <a:cs typeface="Times New Roman" pitchFamily="18" charset="0"/>
              </a:rPr>
              <a:t>It is implemented in all organisations dealing with design, production, installation and support of products or/and services.</a:t>
            </a:r>
            <a:endParaRPr lang="el-GR" sz="1700" dirty="0" smtClean="0">
              <a:cs typeface="Times New Roman" pitchFamily="18" charset="0"/>
            </a:endParaRPr>
          </a:p>
          <a:p>
            <a:pPr>
              <a:lnSpc>
                <a:spcPct val="115000"/>
              </a:lnSpc>
              <a:spcBef>
                <a:spcPts val="600"/>
              </a:spcBef>
              <a:spcAft>
                <a:spcPts val="1000"/>
              </a:spcAft>
              <a:buFont typeface="Arial" pitchFamily="34" charset="0"/>
              <a:buNone/>
            </a:pPr>
            <a:endParaRPr lang="en-US" sz="2400" b="1"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44628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ooter 2.jpg"/>
          <p:cNvPicPr>
            <a:picLocks noChangeAspect="1"/>
          </p:cNvPicPr>
          <p:nvPr/>
        </p:nvPicPr>
        <p:blipFill>
          <a:blip r:embed="rId2"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3"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pic>
        <p:nvPicPr>
          <p:cNvPr id="9" name="Picture 8" descr="C:\Users\hr.EMUMTAZ.000\Desktop\header 2.jpg"/>
          <p:cNvPicPr>
            <a:picLocks noChangeAspect="1" noChangeArrowheads="1"/>
          </p:cNvPicPr>
          <p:nvPr/>
        </p:nvPicPr>
        <p:blipFill>
          <a:blip r:embed="rId4" cstate="print"/>
          <a:srcRect/>
          <a:stretch>
            <a:fillRect/>
          </a:stretch>
        </p:blipFill>
        <p:spPr bwMode="auto">
          <a:xfrm>
            <a:off x="0" y="0"/>
            <a:ext cx="9121879" cy="1143000"/>
          </a:xfrm>
          <a:prstGeom prst="rect">
            <a:avLst/>
          </a:prstGeom>
          <a:noFill/>
        </p:spPr>
      </p:pic>
      <p:sp>
        <p:nvSpPr>
          <p:cNvPr id="10" name="Rectangle 9"/>
          <p:cNvSpPr/>
          <p:nvPr/>
        </p:nvSpPr>
        <p:spPr>
          <a:xfrm>
            <a:off x="3581400" y="556819"/>
            <a:ext cx="3172663" cy="369332"/>
          </a:xfrm>
          <a:prstGeom prst="rect">
            <a:avLst/>
          </a:prstGeom>
        </p:spPr>
        <p:txBody>
          <a:bodyPr wrap="none">
            <a:spAutoFit/>
          </a:bodyPr>
          <a:lstStyle/>
          <a:p>
            <a:r>
              <a:rPr lang="en-US"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b="1" dirty="0">
                <a:solidFill>
                  <a:srgbClr val="002060"/>
                </a:solidFill>
                <a:effectLst>
                  <a:outerShdw blurRad="38100" dist="38100" dir="2700000" algn="tl">
                    <a:srgbClr val="000000">
                      <a:alpha val="43137"/>
                    </a:srgbClr>
                  </a:outerShdw>
                </a:effectLst>
                <a:latin typeface="Arial" pitchFamily="34" charset="0"/>
                <a:cs typeface="Arial" pitchFamily="34" charset="0"/>
              </a:rPr>
              <a:t>Introduction - Definitions</a:t>
            </a:r>
            <a:endParaRPr lang="en-GB" dirty="0"/>
          </a:p>
        </p:txBody>
      </p:sp>
      <p:sp>
        <p:nvSpPr>
          <p:cNvPr id="11" name="Content Placeholder 2"/>
          <p:cNvSpPr txBox="1">
            <a:spLocks/>
          </p:cNvSpPr>
          <p:nvPr/>
        </p:nvSpPr>
        <p:spPr>
          <a:xfrm>
            <a:off x="323528" y="1571611"/>
            <a:ext cx="8229600" cy="48664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solidFill>
                  <a:schemeClr val="accent1">
                    <a:lumMod val="75000"/>
                  </a:schemeClr>
                </a:solidFill>
              </a:rPr>
              <a:t>Quality</a:t>
            </a:r>
            <a:r>
              <a:rPr lang="el-GR" sz="1800" dirty="0" smtClean="0">
                <a:solidFill>
                  <a:schemeClr val="accent1">
                    <a:lumMod val="75000"/>
                  </a:schemeClr>
                </a:solidFill>
              </a:rPr>
              <a:t> </a:t>
            </a:r>
          </a:p>
          <a:p>
            <a:pPr lvl="1"/>
            <a:r>
              <a:rPr lang="en-GB" sz="1600" dirty="0" smtClean="0">
                <a:cs typeface="Times New Roman" pitchFamily="18" charset="0"/>
              </a:rPr>
              <a:t>The degree to which a total of inherent characteristics meets requirements</a:t>
            </a:r>
            <a:endParaRPr lang="el-GR" sz="1600" dirty="0" smtClean="0">
              <a:cs typeface="Times New Roman" pitchFamily="18" charset="0"/>
            </a:endParaRPr>
          </a:p>
          <a:p>
            <a:pPr>
              <a:defRPr/>
            </a:pPr>
            <a:r>
              <a:rPr lang="en-GB" sz="1800" dirty="0" smtClean="0">
                <a:solidFill>
                  <a:schemeClr val="accent1">
                    <a:lumMod val="75000"/>
                  </a:schemeClr>
                </a:solidFill>
              </a:rPr>
              <a:t>Quality Management System (QMS)</a:t>
            </a:r>
            <a:endParaRPr lang="el-GR" sz="1800" dirty="0" smtClean="0">
              <a:solidFill>
                <a:schemeClr val="accent1">
                  <a:lumMod val="75000"/>
                </a:schemeClr>
              </a:solidFill>
            </a:endParaRPr>
          </a:p>
          <a:p>
            <a:pPr lvl="1">
              <a:defRPr/>
            </a:pPr>
            <a:r>
              <a:rPr lang="en-GB" sz="1600" dirty="0" smtClean="0">
                <a:cs typeface="Times New Roman" pitchFamily="18" charset="0"/>
              </a:rPr>
              <a:t>The management system for the directions and control of an organisation in terms of quality</a:t>
            </a:r>
            <a:endParaRPr lang="el-GR" sz="1600" dirty="0" smtClean="0">
              <a:solidFill>
                <a:schemeClr val="accent1">
                  <a:lumMod val="75000"/>
                </a:schemeClr>
              </a:solidFill>
            </a:endParaRPr>
          </a:p>
          <a:p>
            <a:pPr>
              <a:defRPr/>
            </a:pPr>
            <a:r>
              <a:rPr lang="en-US" sz="1800" dirty="0" smtClean="0">
                <a:solidFill>
                  <a:schemeClr val="accent1">
                    <a:lumMod val="75000"/>
                  </a:schemeClr>
                </a:solidFill>
              </a:rPr>
              <a:t>Process</a:t>
            </a:r>
            <a:endParaRPr lang="el-GR" sz="1800" dirty="0" smtClean="0">
              <a:solidFill>
                <a:schemeClr val="accent1">
                  <a:lumMod val="75000"/>
                </a:schemeClr>
              </a:solidFill>
            </a:endParaRPr>
          </a:p>
          <a:p>
            <a:pPr lvl="1">
              <a:defRPr/>
            </a:pPr>
            <a:r>
              <a:rPr lang="en-US" sz="1600" dirty="0" smtClean="0">
                <a:cs typeface="Times New Roman" pitchFamily="18" charset="0"/>
              </a:rPr>
              <a:t>The total of  interconnected and interacting activities transforming incomings into outgoings</a:t>
            </a:r>
            <a:endParaRPr lang="el-GR" sz="1600" dirty="0" smtClean="0">
              <a:cs typeface="Times New Roman" pitchFamily="18" charset="0"/>
            </a:endParaRPr>
          </a:p>
          <a:p>
            <a:pPr marL="457200" lvl="1" indent="0">
              <a:buFont typeface="Arial" pitchFamily="34" charset="0"/>
              <a:buNone/>
              <a:defRPr/>
            </a:pPr>
            <a:endParaRPr lang="el-GR" sz="1600" dirty="0" smtClean="0">
              <a:cs typeface="Times New Roman" pitchFamily="18" charset="0"/>
            </a:endParaRPr>
          </a:p>
          <a:p>
            <a:pPr marL="457200" lvl="1" indent="0">
              <a:buFont typeface="Arial" pitchFamily="34" charset="0"/>
              <a:buNone/>
            </a:pPr>
            <a:endParaRPr lang="el-GR" dirty="0" smtClean="0">
              <a:solidFill>
                <a:schemeClr val="accent1">
                  <a:lumMod val="75000"/>
                </a:schemeClr>
              </a:solidFill>
            </a:endParaRPr>
          </a:p>
          <a:p>
            <a:pPr marL="0" indent="0">
              <a:buFont typeface="Arial" pitchFamily="34" charset="0"/>
              <a:buNone/>
            </a:pPr>
            <a:endParaRPr lang="el-GR" dirty="0" smtClean="0">
              <a:solidFill>
                <a:schemeClr val="accent1">
                  <a:lumMod val="75000"/>
                </a:schemeClr>
              </a:solidFill>
            </a:endParaRPr>
          </a:p>
          <a:p>
            <a:pPr marL="0" indent="0">
              <a:buFont typeface="Arial" pitchFamily="34" charset="0"/>
              <a:buNone/>
            </a:pPr>
            <a:endParaRPr lang="el-GR" dirty="0" smtClean="0">
              <a:solidFill>
                <a:schemeClr val="accent1">
                  <a:lumMod val="75000"/>
                </a:schemeClr>
              </a:solidFill>
            </a:endParaRPr>
          </a:p>
          <a:p>
            <a:pPr>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Arial" pitchFamily="34" charset="0"/>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13" name="Rounded Rectangle 12"/>
          <p:cNvSpPr/>
          <p:nvPr/>
        </p:nvSpPr>
        <p:spPr bwMode="auto">
          <a:xfrm>
            <a:off x="3995936" y="5013176"/>
            <a:ext cx="1440160" cy="1022624"/>
          </a:xfrm>
          <a:prstGeom prst="roundRect">
            <a:avLst/>
          </a:prstGeom>
          <a:solidFill>
            <a:srgbClr val="FFCCFF"/>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Process</a:t>
            </a:r>
            <a:endParaRPr lang="el-GR" sz="16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endParaRPr>
          </a:p>
          <a:p>
            <a:pPr algn="ctr"/>
            <a:r>
              <a:rPr lang="en-US" sz="1000" b="1" dirty="0">
                <a:solidFill>
                  <a:schemeClr val="tx2"/>
                </a:solidFill>
                <a:latin typeface="Comic Sans MS" panose="030F0702030302020204" pitchFamily="66" charset="0"/>
                <a:ea typeface="Tahoma" panose="020B0604030504040204" pitchFamily="34" charset="0"/>
                <a:cs typeface="Tahoma" panose="020B0604030504040204" pitchFamily="34" charset="0"/>
              </a:rPr>
              <a:t>interconnected and interacting </a:t>
            </a:r>
            <a:r>
              <a:rPr lang="en-US" sz="10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activities</a:t>
            </a:r>
            <a:endParaRPr kumimoji="0" lang="el-GR" sz="1000" b="1"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Tahoma" panose="020B0604030504040204" pitchFamily="34" charset="0"/>
            </a:endParaRPr>
          </a:p>
        </p:txBody>
      </p:sp>
      <p:sp>
        <p:nvSpPr>
          <p:cNvPr id="14" name="Right Arrow 13"/>
          <p:cNvSpPr/>
          <p:nvPr/>
        </p:nvSpPr>
        <p:spPr bwMode="auto">
          <a:xfrm>
            <a:off x="2699792" y="5355604"/>
            <a:ext cx="1296144" cy="432048"/>
          </a:xfrm>
          <a:prstGeom prst="rightArrow">
            <a:avLst>
              <a:gd name="adj1" fmla="val 50000"/>
              <a:gd name="adj2" fmla="val 58818"/>
            </a:avLst>
          </a:prstGeom>
          <a:solidFill>
            <a:schemeClr val="accent3">
              <a:lumMod val="40000"/>
              <a:lumOff val="6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Tahoma" panose="020B0604030504040204" pitchFamily="34" charset="0"/>
              </a:rPr>
              <a:t>Data</a:t>
            </a:r>
            <a:endParaRPr kumimoji="0" lang="el-GR" sz="1000" b="1"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Tahoma" panose="020B0604030504040204" pitchFamily="34" charset="0"/>
            </a:endParaRPr>
          </a:p>
        </p:txBody>
      </p:sp>
      <p:sp>
        <p:nvSpPr>
          <p:cNvPr id="15" name="Right Arrow 14"/>
          <p:cNvSpPr/>
          <p:nvPr/>
        </p:nvSpPr>
        <p:spPr bwMode="auto">
          <a:xfrm>
            <a:off x="5436096" y="5341565"/>
            <a:ext cx="1296144" cy="432048"/>
          </a:xfrm>
          <a:prstGeom prst="rightArrow">
            <a:avLst/>
          </a:prstGeom>
          <a:solidFill>
            <a:schemeClr val="accent3">
              <a:lumMod val="40000"/>
              <a:lumOff val="6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0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Results</a:t>
            </a:r>
            <a:endParaRPr lang="el-GR" sz="1000" b="1"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sp>
        <p:nvSpPr>
          <p:cNvPr id="16" name="Rounded Rectangle 15"/>
          <p:cNvSpPr/>
          <p:nvPr/>
        </p:nvSpPr>
        <p:spPr bwMode="auto">
          <a:xfrm>
            <a:off x="6725716" y="5211588"/>
            <a:ext cx="1512168" cy="720080"/>
          </a:xfrm>
          <a:prstGeom prst="roundRect">
            <a:avLst/>
          </a:prstGeom>
          <a:solidFill>
            <a:srgbClr val="FFFFCC"/>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a:spcAft>
                <a:spcPts val="1000"/>
              </a:spcAft>
            </a:pPr>
            <a:r>
              <a:rPr lang="en-US"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rPr>
              <a:t>Products</a:t>
            </a:r>
            <a:r>
              <a:rPr lang="el-GR"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rPr>
              <a:t> </a:t>
            </a:r>
            <a:r>
              <a:rPr lang="en-US"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rPr>
              <a:t>Services</a:t>
            </a:r>
            <a:r>
              <a:rPr lang="el-GR"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rPr>
              <a:t> </a:t>
            </a:r>
            <a:r>
              <a:rPr lang="en-US"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rPr>
              <a:t>Information</a:t>
            </a:r>
            <a:endParaRPr lang="el-GR"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sp>
        <p:nvSpPr>
          <p:cNvPr id="17" name="Rounded Rectangle 16"/>
          <p:cNvSpPr/>
          <p:nvPr/>
        </p:nvSpPr>
        <p:spPr bwMode="auto">
          <a:xfrm>
            <a:off x="1240235" y="5211588"/>
            <a:ext cx="1440160" cy="720080"/>
          </a:xfrm>
          <a:prstGeom prst="roundRect">
            <a:avLst/>
          </a:prstGeom>
          <a:solidFill>
            <a:srgbClr val="FFFFCC"/>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spcAft>
                <a:spcPts val="1000"/>
              </a:spcAft>
            </a:pPr>
            <a:r>
              <a:rPr lang="en-US" altLang="el-GR" sz="12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Products</a:t>
            </a:r>
            <a:r>
              <a:rPr lang="el-GR" altLang="el-GR" sz="12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 </a:t>
            </a:r>
            <a:r>
              <a:rPr lang="en-US" altLang="el-GR" sz="12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Services</a:t>
            </a:r>
            <a:r>
              <a:rPr lang="el-GR" altLang="el-GR" sz="12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 </a:t>
            </a:r>
            <a:r>
              <a:rPr lang="en-US" altLang="el-GR" sz="1200" b="1"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Information</a:t>
            </a:r>
            <a:endParaRPr lang="el-GR" altLang="el-GR" sz="1200" b="1"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sp>
        <p:nvSpPr>
          <p:cNvPr id="18" name="Down Arrow 17"/>
          <p:cNvSpPr/>
          <p:nvPr/>
        </p:nvSpPr>
        <p:spPr bwMode="auto">
          <a:xfrm rot="19712698">
            <a:off x="4199748" y="4581533"/>
            <a:ext cx="175034" cy="432106"/>
          </a:xfrm>
          <a:prstGeom prst="downArrow">
            <a:avLst/>
          </a:prstGeom>
          <a:solidFill>
            <a:srgbClr val="C7E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19" name="Group 18"/>
          <p:cNvGrpSpPr/>
          <p:nvPr/>
        </p:nvGrpSpPr>
        <p:grpSpPr>
          <a:xfrm>
            <a:off x="2217568" y="3746308"/>
            <a:ext cx="3195658" cy="910392"/>
            <a:chOff x="301696" y="1393147"/>
            <a:chExt cx="3195658" cy="910392"/>
          </a:xfrm>
        </p:grpSpPr>
        <p:sp>
          <p:nvSpPr>
            <p:cNvPr id="20" name="Oval 19"/>
            <p:cNvSpPr/>
            <p:nvPr/>
          </p:nvSpPr>
          <p:spPr>
            <a:xfrm>
              <a:off x="301696" y="1393147"/>
              <a:ext cx="3195658" cy="910392"/>
            </a:xfrm>
            <a:prstGeom prst="ellipse">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p:cNvSpPr/>
            <p:nvPr/>
          </p:nvSpPr>
          <p:spPr>
            <a:xfrm>
              <a:off x="769689" y="1526471"/>
              <a:ext cx="2259672" cy="643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200" kern="1200"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Requirements, incl. </a:t>
              </a:r>
              <a:r>
                <a:rPr lang="en-US" sz="1200" kern="1200" dirty="0" err="1" smtClean="0">
                  <a:solidFill>
                    <a:schemeClr val="tx2"/>
                  </a:solidFill>
                  <a:latin typeface="Comic Sans MS" panose="030F0702030302020204" pitchFamily="66" charset="0"/>
                  <a:ea typeface="Tahoma" panose="020B0604030504040204" pitchFamily="34" charset="0"/>
                  <a:cs typeface="Tahoma" panose="020B0604030504040204" pitchFamily="34" charset="0"/>
                </a:rPr>
                <a:t>Labour</a:t>
              </a:r>
              <a:r>
                <a:rPr lang="en-US" sz="1200" kern="1200"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 Law</a:t>
              </a:r>
              <a:endParaRPr lang="el-GR" sz="1200" kern="1200"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grpSp>
      <p:sp>
        <p:nvSpPr>
          <p:cNvPr id="22" name="Down Arrow 21"/>
          <p:cNvSpPr/>
          <p:nvPr/>
        </p:nvSpPr>
        <p:spPr bwMode="auto">
          <a:xfrm rot="17229177">
            <a:off x="2777939" y="3787216"/>
            <a:ext cx="159275" cy="2304019"/>
          </a:xfrm>
          <a:prstGeom prst="downArrow">
            <a:avLst/>
          </a:prstGeom>
          <a:solidFill>
            <a:srgbClr val="C7E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19572" y="4242452"/>
            <a:ext cx="1080120" cy="518312"/>
          </a:xfrm>
          <a:prstGeom prst="ellipse">
            <a:avLst/>
          </a:prstGeom>
          <a:solidFill>
            <a:schemeClr val="bg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22300" latinLnBrk="0">
              <a:lnSpc>
                <a:spcPct val="90000"/>
              </a:lnSpc>
              <a:spcAft>
                <a:spcPct val="35000"/>
              </a:spcAft>
              <a:buClrTx/>
              <a:buSzTx/>
              <a:buFontTx/>
              <a:buNone/>
              <a:tabLst/>
            </a:pPr>
            <a:r>
              <a:rPr lang="en-US" sz="1200"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Goals</a:t>
            </a:r>
            <a:endParaRPr lang="el-GR" sz="1200"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sp>
        <p:nvSpPr>
          <p:cNvPr id="24" name="Down Arrow 23"/>
          <p:cNvSpPr/>
          <p:nvPr/>
        </p:nvSpPr>
        <p:spPr bwMode="auto">
          <a:xfrm rot="3614897" flipH="1">
            <a:off x="5597676" y="3952702"/>
            <a:ext cx="189595" cy="1314534"/>
          </a:xfrm>
          <a:prstGeom prst="downArrow">
            <a:avLst/>
          </a:prstGeom>
          <a:solidFill>
            <a:srgbClr val="C7E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221660" y="3883949"/>
            <a:ext cx="2520280" cy="726020"/>
          </a:xfrm>
          <a:prstGeom prst="ellipse">
            <a:avLst/>
          </a:prstGeom>
          <a:solidFill>
            <a:schemeClr val="bg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22300">
              <a:lnSpc>
                <a:spcPct val="90000"/>
              </a:lnSpc>
              <a:spcAft>
                <a:spcPct val="35000"/>
              </a:spcAft>
            </a:pPr>
            <a:r>
              <a:rPr lang="en-US" sz="1200"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Resources, incl. Human</a:t>
            </a:r>
            <a:endParaRPr lang="el-GR" sz="1200"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sp>
        <p:nvSpPr>
          <p:cNvPr id="26" name="Down Arrow 25"/>
          <p:cNvSpPr/>
          <p:nvPr/>
        </p:nvSpPr>
        <p:spPr bwMode="auto">
          <a:xfrm rot="4531267">
            <a:off x="6294653" y="4033583"/>
            <a:ext cx="191095" cy="1921460"/>
          </a:xfrm>
          <a:prstGeom prst="downArrow">
            <a:avLst/>
          </a:prstGeom>
          <a:solidFill>
            <a:srgbClr val="C7E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7107975" y="4523376"/>
            <a:ext cx="1122648" cy="504183"/>
          </a:xfrm>
          <a:prstGeom prst="ellipse">
            <a:avLst/>
          </a:prstGeom>
          <a:solidFill>
            <a:schemeClr val="bg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622300" latinLnBrk="0">
              <a:lnSpc>
                <a:spcPct val="90000"/>
              </a:lnSpc>
              <a:spcAft>
                <a:spcPct val="35000"/>
              </a:spcAft>
              <a:buClrTx/>
              <a:buSzTx/>
              <a:buFontTx/>
              <a:buNone/>
              <a:tabLst/>
            </a:pPr>
            <a:r>
              <a:rPr lang="en-US" sz="1200" dirty="0" smtClean="0">
                <a:solidFill>
                  <a:schemeClr val="tx2"/>
                </a:solidFill>
                <a:latin typeface="Comic Sans MS" panose="030F0702030302020204" pitchFamily="66" charset="0"/>
                <a:ea typeface="Tahoma" panose="020B0604030504040204" pitchFamily="34" charset="0"/>
                <a:cs typeface="Tahoma" panose="020B0604030504040204" pitchFamily="34" charset="0"/>
              </a:rPr>
              <a:t>Controls</a:t>
            </a:r>
            <a:endParaRPr lang="el-GR" sz="1200" dirty="0">
              <a:solidFill>
                <a:schemeClr val="tx2"/>
              </a:solidFill>
              <a:latin typeface="Comic Sans MS" panose="030F0702030302020204" pitchFamily="66"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50448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11" name="Rectangle 10"/>
          <p:cNvSpPr/>
          <p:nvPr/>
        </p:nvSpPr>
        <p:spPr>
          <a:xfrm>
            <a:off x="3581400" y="556819"/>
            <a:ext cx="3172663" cy="369332"/>
          </a:xfrm>
          <a:prstGeom prst="rect">
            <a:avLst/>
          </a:prstGeom>
        </p:spPr>
        <p:txBody>
          <a:bodyPr wrap="none">
            <a:spAutoFit/>
          </a:bodyPr>
          <a:lstStyle/>
          <a:p>
            <a:r>
              <a:rPr lang="en-US"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b="1" dirty="0">
                <a:solidFill>
                  <a:srgbClr val="002060"/>
                </a:solidFill>
                <a:effectLst>
                  <a:outerShdw blurRad="38100" dist="38100" dir="2700000" algn="tl">
                    <a:srgbClr val="000000">
                      <a:alpha val="43137"/>
                    </a:srgbClr>
                  </a:outerShdw>
                </a:effectLst>
                <a:latin typeface="Arial" pitchFamily="34" charset="0"/>
                <a:cs typeface="Arial" pitchFamily="34" charset="0"/>
              </a:rPr>
              <a:t>Introduction - Definitions</a:t>
            </a:r>
            <a:endParaRPr lang="en-GB" dirty="0"/>
          </a:p>
        </p:txBody>
      </p:sp>
      <p:sp>
        <p:nvSpPr>
          <p:cNvPr id="12" name="Content Placeholder 2"/>
          <p:cNvSpPr txBox="1">
            <a:spLocks/>
          </p:cNvSpPr>
          <p:nvPr/>
        </p:nvSpPr>
        <p:spPr>
          <a:xfrm>
            <a:off x="323528" y="1571612"/>
            <a:ext cx="8229600" cy="392909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solidFill>
                  <a:schemeClr val="accent1">
                    <a:lumMod val="75000"/>
                  </a:schemeClr>
                </a:solidFill>
              </a:rPr>
              <a:t>Procedure</a:t>
            </a:r>
            <a:endParaRPr lang="el-GR" dirty="0" smtClean="0">
              <a:solidFill>
                <a:schemeClr val="accent1">
                  <a:lumMod val="75000"/>
                </a:schemeClr>
              </a:solidFill>
            </a:endParaRPr>
          </a:p>
          <a:p>
            <a:pPr lvl="1">
              <a:defRPr/>
            </a:pPr>
            <a:r>
              <a:rPr lang="en-US" sz="1600" dirty="0" smtClean="0">
                <a:cs typeface="Times New Roman" pitchFamily="18" charset="0"/>
              </a:rPr>
              <a:t>A defined way  of executing a n activity or process</a:t>
            </a:r>
            <a:endParaRPr lang="el-GR" sz="1600" dirty="0" smtClean="0">
              <a:cs typeface="Times New Roman" pitchFamily="18" charset="0"/>
            </a:endParaRPr>
          </a:p>
          <a:p>
            <a:pPr>
              <a:defRPr/>
            </a:pPr>
            <a:r>
              <a:rPr lang="en-US" dirty="0" smtClean="0">
                <a:solidFill>
                  <a:schemeClr val="accent1">
                    <a:lumMod val="75000"/>
                  </a:schemeClr>
                </a:solidFill>
              </a:rPr>
              <a:t>Compliance</a:t>
            </a:r>
            <a:r>
              <a:rPr lang="el-GR" dirty="0" smtClean="0">
                <a:solidFill>
                  <a:schemeClr val="accent1">
                    <a:lumMod val="75000"/>
                  </a:schemeClr>
                </a:solidFill>
              </a:rPr>
              <a:t> </a:t>
            </a:r>
          </a:p>
          <a:p>
            <a:pPr lvl="1">
              <a:defRPr/>
            </a:pPr>
            <a:r>
              <a:rPr lang="en-US" sz="1600" dirty="0" smtClean="0">
                <a:cs typeface="Times New Roman" pitchFamily="18" charset="0"/>
              </a:rPr>
              <a:t>Meeting a requirement</a:t>
            </a:r>
            <a:endParaRPr lang="el-GR" sz="1600" dirty="0" smtClean="0">
              <a:cs typeface="Times New Roman" pitchFamily="18" charset="0"/>
            </a:endParaRPr>
          </a:p>
          <a:p>
            <a:pPr>
              <a:defRPr/>
            </a:pPr>
            <a:r>
              <a:rPr lang="en-US" dirty="0" smtClean="0">
                <a:solidFill>
                  <a:schemeClr val="accent1">
                    <a:lumMod val="75000"/>
                  </a:schemeClr>
                </a:solidFill>
              </a:rPr>
              <a:t>Non - compliance</a:t>
            </a:r>
            <a:endParaRPr lang="el-GR" dirty="0" smtClean="0">
              <a:solidFill>
                <a:schemeClr val="accent1">
                  <a:lumMod val="75000"/>
                </a:schemeClr>
              </a:solidFill>
            </a:endParaRPr>
          </a:p>
          <a:p>
            <a:pPr lvl="1">
              <a:defRPr/>
            </a:pPr>
            <a:r>
              <a:rPr lang="en-US" sz="1600" dirty="0" smtClean="0">
                <a:cs typeface="Times New Roman" pitchFamily="18" charset="0"/>
              </a:rPr>
              <a:t>Not Meeting a requirement</a:t>
            </a:r>
            <a:endParaRPr lang="el-GR" sz="1600" dirty="0" smtClean="0">
              <a:cs typeface="Times New Roman" pitchFamily="18" charset="0"/>
            </a:endParaRPr>
          </a:p>
          <a:p>
            <a:pPr marL="342900" lvl="1" indent="-342900">
              <a:buFont typeface="Arial" pitchFamily="34" charset="0"/>
              <a:buChar char="•"/>
              <a:defRPr/>
            </a:pPr>
            <a:r>
              <a:rPr lang="en-US" sz="3200" dirty="0" smtClean="0">
                <a:solidFill>
                  <a:schemeClr val="accent1">
                    <a:lumMod val="75000"/>
                  </a:schemeClr>
                </a:solidFill>
              </a:rPr>
              <a:t>Organizational</a:t>
            </a:r>
            <a:r>
              <a:rPr lang="el-GR" sz="3200" dirty="0" smtClean="0">
                <a:solidFill>
                  <a:schemeClr val="accent1">
                    <a:lumMod val="75000"/>
                  </a:schemeClr>
                </a:solidFill>
              </a:rPr>
              <a:t> </a:t>
            </a:r>
            <a:r>
              <a:rPr lang="en-US" sz="3200" dirty="0" smtClean="0">
                <a:solidFill>
                  <a:schemeClr val="accent1">
                    <a:lumMod val="75000"/>
                  </a:schemeClr>
                </a:solidFill>
              </a:rPr>
              <a:t>context</a:t>
            </a:r>
            <a:r>
              <a:rPr lang="el-GR" sz="3200" dirty="0" smtClean="0">
                <a:solidFill>
                  <a:schemeClr val="accent1">
                    <a:lumMod val="75000"/>
                  </a:schemeClr>
                </a:solidFill>
              </a:rPr>
              <a:t> </a:t>
            </a:r>
            <a:endParaRPr lang="en-US" sz="3200" dirty="0" smtClean="0">
              <a:solidFill>
                <a:schemeClr val="accent1">
                  <a:lumMod val="75000"/>
                </a:schemeClr>
              </a:solidFill>
            </a:endParaRPr>
          </a:p>
          <a:p>
            <a:pPr lvl="1">
              <a:defRPr/>
            </a:pPr>
            <a:r>
              <a:rPr lang="en-US" sz="1600" dirty="0" smtClean="0">
                <a:cs typeface="Times New Roman" pitchFamily="18" charset="0"/>
              </a:rPr>
              <a:t>Defined through processes. Processes examine internal factors (culture, knowledge, values, performance) and external factors  (social, legal, economic, technological, cultural)  and how these affect  the </a:t>
            </a:r>
            <a:r>
              <a:rPr lang="en-US" sz="1600" dirty="0" err="1" smtClean="0">
                <a:cs typeface="Times New Roman" pitchFamily="18" charset="0"/>
              </a:rPr>
              <a:t>organisation’s</a:t>
            </a:r>
            <a:r>
              <a:rPr lang="en-US" sz="1600" dirty="0" smtClean="0">
                <a:cs typeface="Times New Roman" pitchFamily="18" charset="0"/>
              </a:rPr>
              <a:t> purpose, goals and viability.</a:t>
            </a:r>
            <a:endParaRPr lang="el-GR" sz="1600" dirty="0" smtClean="0">
              <a:cs typeface="Times New Roman" pitchFamily="18" charset="0"/>
            </a:endParaRPr>
          </a:p>
          <a:p>
            <a:pPr>
              <a:spcBef>
                <a:spcPts val="0"/>
              </a:spcBef>
              <a:spcAft>
                <a:spcPts val="1000"/>
              </a:spcAft>
            </a:pPr>
            <a:r>
              <a:rPr lang="en-US" dirty="0" smtClean="0">
                <a:solidFill>
                  <a:schemeClr val="accent1">
                    <a:lumMod val="75000"/>
                  </a:schemeClr>
                </a:solidFill>
              </a:rPr>
              <a:t>Risk</a:t>
            </a:r>
            <a:r>
              <a:rPr lang="el-GR" dirty="0" smtClean="0">
                <a:solidFill>
                  <a:schemeClr val="accent1">
                    <a:lumMod val="75000"/>
                  </a:schemeClr>
                </a:solidFill>
              </a:rPr>
              <a:t>:</a:t>
            </a:r>
            <a:endParaRPr lang="en-US" dirty="0" smtClean="0">
              <a:solidFill>
                <a:schemeClr val="accent1">
                  <a:lumMod val="75000"/>
                </a:schemeClr>
              </a:solidFill>
            </a:endParaRPr>
          </a:p>
          <a:p>
            <a:pPr lvl="1">
              <a:defRPr/>
            </a:pPr>
            <a:r>
              <a:rPr lang="en-US" sz="1600" dirty="0" smtClean="0">
                <a:cs typeface="Times New Roman" pitchFamily="18" charset="0"/>
              </a:rPr>
              <a:t>The influence of uncertainty (positive or negative).</a:t>
            </a:r>
            <a:endParaRPr lang="el-GR" dirty="0" smtClean="0">
              <a:solidFill>
                <a:schemeClr val="accent1">
                  <a:lumMod val="75000"/>
                </a:schemeClr>
              </a:solidFill>
            </a:endParaRPr>
          </a:p>
          <a:p>
            <a:pPr>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Arial" pitchFamily="34" charset="0"/>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xmlns="" val="305821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Content Placeholder 2"/>
          <p:cNvSpPr txBox="1">
            <a:spLocks/>
          </p:cNvSpPr>
          <p:nvPr/>
        </p:nvSpPr>
        <p:spPr>
          <a:xfrm>
            <a:off x="323528" y="1571612"/>
            <a:ext cx="8229600" cy="392909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000"/>
              </a:spcAft>
            </a:pPr>
            <a:r>
              <a:rPr lang="en-US" dirty="0" smtClean="0">
                <a:solidFill>
                  <a:schemeClr val="accent1">
                    <a:lumMod val="75000"/>
                  </a:schemeClr>
                </a:solidFill>
              </a:rPr>
              <a:t>Documented Information</a:t>
            </a:r>
            <a:endParaRPr lang="en-US" dirty="0" smtClean="0">
              <a:latin typeface="Arial" panose="020B0604020202020204" pitchFamily="34" charset="0"/>
              <a:cs typeface="Arial" panose="020B0604020202020204" pitchFamily="34" charset="0"/>
            </a:endParaRPr>
          </a:p>
          <a:p>
            <a:pPr lvl="1">
              <a:defRPr/>
            </a:pPr>
            <a:r>
              <a:rPr lang="en-US" sz="2600" dirty="0" smtClean="0">
                <a:cs typeface="Times New Roman" pitchFamily="18" charset="0"/>
              </a:rPr>
              <a:t>Information the </a:t>
            </a:r>
            <a:r>
              <a:rPr lang="en-US" sz="2600" dirty="0" err="1" smtClean="0">
                <a:cs typeface="Times New Roman" pitchFamily="18" charset="0"/>
              </a:rPr>
              <a:t>organisation</a:t>
            </a:r>
            <a:r>
              <a:rPr lang="en-US" sz="2600" dirty="0" smtClean="0">
                <a:cs typeface="Times New Roman" pitchFamily="18" charset="0"/>
              </a:rPr>
              <a:t>  must control and update in writing.</a:t>
            </a:r>
          </a:p>
          <a:p>
            <a:pPr marL="457200" lvl="1" indent="0">
              <a:buNone/>
              <a:defRPr/>
            </a:pPr>
            <a:endParaRPr lang="el-GR" dirty="0" smtClean="0"/>
          </a:p>
          <a:p>
            <a:pPr>
              <a:spcBef>
                <a:spcPts val="0"/>
              </a:spcBef>
              <a:spcAft>
                <a:spcPts val="1000"/>
              </a:spcAft>
              <a:defRPr/>
            </a:pPr>
            <a:r>
              <a:rPr lang="en-US" dirty="0" smtClean="0">
                <a:solidFill>
                  <a:schemeClr val="accent1">
                    <a:lumMod val="75000"/>
                  </a:schemeClr>
                </a:solidFill>
              </a:rPr>
              <a:t>Quality Policy</a:t>
            </a:r>
            <a:endParaRPr lang="el-GR" dirty="0" smtClean="0">
              <a:solidFill>
                <a:schemeClr val="accent1">
                  <a:lumMod val="75000"/>
                </a:schemeClr>
              </a:solidFill>
            </a:endParaRPr>
          </a:p>
          <a:p>
            <a:pPr lvl="1">
              <a:defRPr/>
            </a:pPr>
            <a:r>
              <a:rPr lang="en-US" sz="2600" dirty="0">
                <a:cs typeface="Times New Roman" pitchFamily="18" charset="0"/>
              </a:rPr>
              <a:t>The  total of  goals and directions of an </a:t>
            </a:r>
            <a:r>
              <a:rPr lang="en-US" sz="2600" dirty="0" err="1">
                <a:cs typeface="Times New Roman" pitchFamily="18" charset="0"/>
              </a:rPr>
              <a:t>organisation</a:t>
            </a:r>
            <a:r>
              <a:rPr lang="en-US" sz="2600" dirty="0">
                <a:cs typeface="Times New Roman" pitchFamily="18" charset="0"/>
              </a:rPr>
              <a:t> regarding quality, as they are officially established  by Senior Management. Quality Policy is an element of the </a:t>
            </a:r>
            <a:r>
              <a:rPr lang="en-US" sz="2600" dirty="0" err="1">
                <a:cs typeface="Times New Roman" pitchFamily="18" charset="0"/>
              </a:rPr>
              <a:t>organisation’s</a:t>
            </a:r>
            <a:r>
              <a:rPr lang="en-US" sz="2600" dirty="0">
                <a:cs typeface="Times New Roman" pitchFamily="18" charset="0"/>
              </a:rPr>
              <a:t> overall policy and is approved by Senior Management</a:t>
            </a:r>
            <a:r>
              <a:rPr lang="el-GR" sz="2600" dirty="0">
                <a:cs typeface="Times New Roman" pitchFamily="18" charset="0"/>
              </a:rPr>
              <a:t>.</a:t>
            </a:r>
            <a:endParaRPr lang="en-US" sz="2600" dirty="0">
              <a:cs typeface="Times New Roman" pitchFamily="18" charset="0"/>
            </a:endParaRPr>
          </a:p>
          <a:p>
            <a:pPr lvl="1">
              <a:defRPr/>
            </a:pPr>
            <a:endParaRPr lang="el-GR" sz="1600" dirty="0" smtClean="0">
              <a:cs typeface="Times New Roman" pitchFamily="18" charset="0"/>
            </a:endParaRPr>
          </a:p>
          <a:p>
            <a:pPr>
              <a:spcBef>
                <a:spcPts val="0"/>
              </a:spcBef>
              <a:spcAft>
                <a:spcPts val="1000"/>
              </a:spcAft>
            </a:pPr>
            <a:r>
              <a:rPr lang="en-US" dirty="0" smtClean="0">
                <a:solidFill>
                  <a:schemeClr val="accent1">
                    <a:lumMod val="75000"/>
                  </a:schemeClr>
                </a:solidFill>
              </a:rPr>
              <a:t>Interested Parties</a:t>
            </a:r>
            <a:r>
              <a:rPr lang="el-GR" dirty="0" smtClean="0">
                <a:solidFill>
                  <a:schemeClr val="accent1">
                    <a:lumMod val="75000"/>
                  </a:schemeClr>
                </a:solidFill>
              </a:rPr>
              <a:t> </a:t>
            </a:r>
            <a:endParaRPr lang="en-US" dirty="0" smtClean="0">
              <a:solidFill>
                <a:schemeClr val="accent1">
                  <a:lumMod val="75000"/>
                </a:schemeClr>
              </a:solidFill>
            </a:endParaRPr>
          </a:p>
          <a:p>
            <a:pPr lvl="1">
              <a:defRPr/>
            </a:pPr>
            <a:r>
              <a:rPr lang="en-US" sz="2600" dirty="0">
                <a:cs typeface="Times New Roman" pitchFamily="18" charset="0"/>
              </a:rPr>
              <a:t>Can pose significant risk in terms of the </a:t>
            </a:r>
            <a:r>
              <a:rPr lang="en-US" sz="2600" dirty="0" err="1">
                <a:cs typeface="Times New Roman" pitchFamily="18" charset="0"/>
              </a:rPr>
              <a:t>organisation’s</a:t>
            </a:r>
            <a:r>
              <a:rPr lang="en-US" sz="2600" dirty="0">
                <a:cs typeface="Times New Roman" pitchFamily="18" charset="0"/>
              </a:rPr>
              <a:t> viability if their needs and expectations are not met.</a:t>
            </a:r>
          </a:p>
          <a:p>
            <a:pPr lvl="1">
              <a:defRPr/>
            </a:pPr>
            <a:endParaRPr lang="el-GR" sz="1600" dirty="0" smtClean="0">
              <a:cs typeface="Times New Roman" pitchFamily="18" charset="0"/>
            </a:endParaRPr>
          </a:p>
          <a:p>
            <a:pPr lvl="1">
              <a:spcAft>
                <a:spcPts val="1000"/>
              </a:spcAft>
              <a:defRPr/>
            </a:pPr>
            <a:r>
              <a:rPr lang="en-US" sz="2600" dirty="0">
                <a:cs typeface="Times New Roman" pitchFamily="18" charset="0"/>
              </a:rPr>
              <a:t>A</a:t>
            </a:r>
            <a:r>
              <a:rPr lang="el-GR" sz="2600" dirty="0">
                <a:cs typeface="Times New Roman" pitchFamily="18" charset="0"/>
              </a:rPr>
              <a:t>wareness</a:t>
            </a:r>
          </a:p>
          <a:p>
            <a:pPr lvl="1">
              <a:defRPr/>
            </a:pPr>
            <a:r>
              <a:rPr lang="en-US" sz="2600" dirty="0">
                <a:cs typeface="Times New Roman" pitchFamily="18" charset="0"/>
              </a:rPr>
              <a:t>Staff have full awareness and understanding of their  </a:t>
            </a:r>
            <a:r>
              <a:rPr lang="en-US" sz="2600" dirty="0" smtClean="0">
                <a:cs typeface="Times New Roman" pitchFamily="18" charset="0"/>
              </a:rPr>
              <a:t>responsibilities and </a:t>
            </a:r>
            <a:r>
              <a:rPr lang="en-US" sz="2600" dirty="0">
                <a:cs typeface="Times New Roman" pitchFamily="18" charset="0"/>
              </a:rPr>
              <a:t>the ways in which they can contribute to the achievement of the </a:t>
            </a:r>
            <a:r>
              <a:rPr lang="en-US" sz="2600" dirty="0" err="1">
                <a:cs typeface="Times New Roman" pitchFamily="18" charset="0"/>
              </a:rPr>
              <a:t>organisation’s</a:t>
            </a:r>
            <a:r>
              <a:rPr lang="en-US" sz="2600" dirty="0">
                <a:cs typeface="Times New Roman" pitchFamily="18" charset="0"/>
              </a:rPr>
              <a:t> goals.</a:t>
            </a:r>
          </a:p>
          <a:p>
            <a:pPr>
              <a:lnSpc>
                <a:spcPct val="115000"/>
              </a:lnSpc>
              <a:spcBef>
                <a:spcPts val="600"/>
              </a:spcBef>
              <a:spcAft>
                <a:spcPts val="1000"/>
              </a:spcAft>
              <a:buFont typeface="Arial" pitchFamily="34" charset="0"/>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13" name="Rectangle 12"/>
          <p:cNvSpPr/>
          <p:nvPr/>
        </p:nvSpPr>
        <p:spPr>
          <a:xfrm>
            <a:off x="3581400" y="556819"/>
            <a:ext cx="3172663" cy="369332"/>
          </a:xfrm>
          <a:prstGeom prst="rect">
            <a:avLst/>
          </a:prstGeom>
        </p:spPr>
        <p:txBody>
          <a:bodyPr wrap="none">
            <a:spAutoFit/>
          </a:bodyPr>
          <a:lstStyle/>
          <a:p>
            <a:r>
              <a:rPr lang="en-US"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b="1" dirty="0">
                <a:solidFill>
                  <a:srgbClr val="002060"/>
                </a:solidFill>
                <a:effectLst>
                  <a:outerShdw blurRad="38100" dist="38100" dir="2700000" algn="tl">
                    <a:srgbClr val="000000">
                      <a:alpha val="43137"/>
                    </a:srgbClr>
                  </a:outerShdw>
                </a:effectLst>
                <a:latin typeface="Arial" pitchFamily="34" charset="0"/>
                <a:cs typeface="Arial" pitchFamily="34" charset="0"/>
              </a:rPr>
              <a:t>Introduction - Definitions</a:t>
            </a:r>
            <a:endParaRPr lang="en-GB" dirty="0"/>
          </a:p>
        </p:txBody>
      </p:sp>
    </p:spTree>
    <p:extLst>
      <p:ext uri="{BB962C8B-B14F-4D97-AF65-F5344CB8AC3E}">
        <p14:creationId xmlns:p14="http://schemas.microsoft.com/office/powerpoint/2010/main" xmlns="" val="367974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rPr>
              <a:t>Self-</a:t>
            </a:r>
            <a:r>
              <a:rPr lang="it-IT" sz="3200" b="1" dirty="0" err="1" smtClean="0">
                <a:solidFill>
                  <a:schemeClr val="tx1">
                    <a:lumMod val="85000"/>
                    <a:lumOff val="15000"/>
                  </a:schemeClr>
                </a:solidFill>
                <a:effectLst>
                  <a:outerShdw blurRad="38100" dist="38100" dir="2700000" algn="tl">
                    <a:srgbClr val="000000">
                      <a:alpha val="43137"/>
                    </a:srgbClr>
                  </a:outerShdw>
                </a:effectLst>
              </a:rPr>
              <a:t>evaluation</a:t>
            </a:r>
            <a:r>
              <a:rPr lang="it-IT" sz="3200" b="1" dirty="0" smtClean="0">
                <a:solidFill>
                  <a:schemeClr val="tx1">
                    <a:lumMod val="85000"/>
                    <a:lumOff val="15000"/>
                  </a:schemeClr>
                </a:solidFill>
                <a:effectLst>
                  <a:outerShdw blurRad="38100" dist="38100" dir="2700000" algn="tl">
                    <a:srgbClr val="000000">
                      <a:alpha val="43137"/>
                    </a:srgbClr>
                  </a:outerShdw>
                </a:effectLst>
              </a:rPr>
              <a:t> </a:t>
            </a:r>
            <a:r>
              <a:rPr lang="it-IT" sz="3200" b="1" dirty="0" err="1" smtClean="0">
                <a:solidFill>
                  <a:schemeClr val="tx1">
                    <a:lumMod val="85000"/>
                    <a:lumOff val="15000"/>
                  </a:schemeClr>
                </a:solidFill>
                <a:effectLst>
                  <a:outerShdw blurRad="38100" dist="38100" dir="2700000" algn="tl">
                    <a:srgbClr val="000000">
                      <a:alpha val="43137"/>
                    </a:srgbClr>
                  </a:outerShdw>
                </a:effectLst>
              </a:rPr>
              <a:t>questions</a:t>
            </a:r>
            <a:endParaRPr lang="it-IT"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CasellaDiTesto 9"/>
          <p:cNvSpPr txBox="1"/>
          <p:nvPr/>
        </p:nvSpPr>
        <p:spPr>
          <a:xfrm>
            <a:off x="457200" y="1371600"/>
            <a:ext cx="8382000" cy="461665"/>
          </a:xfrm>
          <a:prstGeom prst="rect">
            <a:avLst/>
          </a:prstGeom>
          <a:noFill/>
        </p:spPr>
        <p:txBody>
          <a:bodyPr wrap="square" rtlCol="0">
            <a:spAutoFit/>
          </a:bodyPr>
          <a:lstStyle/>
          <a:p>
            <a:r>
              <a:rPr lang="en-US" sz="2400" dirty="0"/>
              <a:t>	</a:t>
            </a: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6 - Ορθογώνιο"/>
          <p:cNvSpPr/>
          <p:nvPr/>
        </p:nvSpPr>
        <p:spPr>
          <a:xfrm>
            <a:off x="762000" y="1371601"/>
            <a:ext cx="7391400" cy="7448193"/>
          </a:xfrm>
          <a:prstGeom prst="rect">
            <a:avLst/>
          </a:prstGeom>
        </p:spPr>
        <p:txBody>
          <a:bodyPr wrap="square">
            <a:spAutoFit/>
          </a:bodyPr>
          <a:lstStyle/>
          <a:p>
            <a:pPr marL="354013" indent="-354013">
              <a:buFontTx/>
              <a:buAutoNum type="arabicParenBoth"/>
            </a:pPr>
            <a:r>
              <a:rPr lang="en-US" sz="1600" dirty="0" smtClean="0">
                <a:solidFill>
                  <a:prstClr val="black"/>
                </a:solidFill>
                <a:cs typeface="Times New Roman" panose="02020603050405020304" pitchFamily="18" charset="0"/>
              </a:rPr>
              <a:t>What is  a Quality Management System (QMS)?</a:t>
            </a:r>
          </a:p>
          <a:p>
            <a:pPr marL="354013" indent="-354013">
              <a:buFontTx/>
              <a:buAutoNum type="arabicParenBoth"/>
            </a:pPr>
            <a:endParaRPr lang="en-US" sz="1600" dirty="0" smtClean="0">
              <a:solidFill>
                <a:prstClr val="black"/>
              </a:solidFill>
              <a:cs typeface="Times New Roman" panose="02020603050405020304" pitchFamily="18" charset="0"/>
            </a:endParaRPr>
          </a:p>
          <a:p>
            <a:pPr marL="354013" lvl="1" indent="-354013" algn="just"/>
            <a:r>
              <a:rPr lang="en-US" sz="1600" u="sng" dirty="0" smtClean="0">
                <a:solidFill>
                  <a:prstClr val="black"/>
                </a:solidFill>
                <a:cs typeface="Times New Roman" panose="02020603050405020304" pitchFamily="18" charset="0"/>
              </a:rPr>
              <a:t>(answer): </a:t>
            </a:r>
            <a:r>
              <a:rPr lang="en-US" sz="1600" dirty="0" smtClean="0"/>
              <a:t>QMS is </a:t>
            </a:r>
            <a:r>
              <a:rPr lang="en-GB" sz="1600" dirty="0" smtClean="0">
                <a:cs typeface="Times New Roman" pitchFamily="18" charset="0"/>
              </a:rPr>
              <a:t>the management system for the directions and control of an organisation in terms of quality</a:t>
            </a:r>
            <a:endParaRPr lang="el-GR" sz="1600" dirty="0" smtClean="0">
              <a:solidFill>
                <a:schemeClr val="accent1">
                  <a:lumMod val="75000"/>
                </a:schemeClr>
              </a:solidFill>
            </a:endParaRPr>
          </a:p>
          <a:p>
            <a:pPr marL="354013" indent="-354013"/>
            <a:endParaRPr lang="en-US" sz="1600" b="1" dirty="0" smtClean="0">
              <a:ea typeface="Calibri"/>
              <a:cs typeface="Arial" pitchFamily="34" charset="0"/>
            </a:endParaRPr>
          </a:p>
          <a:p>
            <a:pPr marL="354013" indent="-354013">
              <a:buAutoNum type="arabicParenBoth" startAt="2"/>
            </a:pPr>
            <a:r>
              <a:rPr lang="en-US" sz="1600" dirty="0" smtClean="0">
                <a:ea typeface="Calibri"/>
                <a:cs typeface="Arial" pitchFamily="34" charset="0"/>
              </a:rPr>
              <a:t>A Quality Management System is suitable mainly for industrial </a:t>
            </a:r>
            <a:r>
              <a:rPr lang="en-US" sz="1600" dirty="0" err="1" smtClean="0">
                <a:ea typeface="Calibri"/>
                <a:cs typeface="Arial" pitchFamily="34" charset="0"/>
              </a:rPr>
              <a:t>organisations</a:t>
            </a:r>
            <a:r>
              <a:rPr lang="en-US" sz="1600" dirty="0" smtClean="0">
                <a:ea typeface="Calibri"/>
                <a:cs typeface="Arial" pitchFamily="34" charset="0"/>
              </a:rPr>
              <a:t>.  Do you agree with that statement?</a:t>
            </a:r>
          </a:p>
          <a:p>
            <a:pPr marL="354013" indent="-354013"/>
            <a:r>
              <a:rPr lang="en-US" sz="1600" dirty="0" smtClean="0">
                <a:ea typeface="Calibri"/>
                <a:cs typeface="Arial" pitchFamily="34" charset="0"/>
              </a:rPr>
              <a:t>      A. Correct		B. Wrong</a:t>
            </a:r>
          </a:p>
          <a:p>
            <a:pPr marL="354013" indent="-354013"/>
            <a:r>
              <a:rPr lang="en-US" sz="1600" dirty="0" smtClean="0">
                <a:solidFill>
                  <a:prstClr val="black"/>
                </a:solidFill>
                <a:cs typeface="Times New Roman" panose="02020603050405020304" pitchFamily="18" charset="0"/>
              </a:rPr>
              <a:t>(correct answer: B)</a:t>
            </a:r>
          </a:p>
          <a:p>
            <a:pPr marL="354013" indent="-354013"/>
            <a:endParaRPr lang="en-US" sz="1600" dirty="0" smtClean="0">
              <a:solidFill>
                <a:prstClr val="black"/>
              </a:solidFill>
              <a:cs typeface="Times New Roman" panose="02020603050405020304" pitchFamily="18" charset="0"/>
            </a:endParaRPr>
          </a:p>
          <a:p>
            <a:pPr marL="354013" indent="-354013">
              <a:buAutoNum type="arabicParenBoth" startAt="3"/>
            </a:pPr>
            <a:r>
              <a:rPr lang="en-US" sz="1600" dirty="0" smtClean="0">
                <a:solidFill>
                  <a:prstClr val="black"/>
                </a:solidFill>
                <a:cs typeface="Times New Roman" panose="02020603050405020304" pitchFamily="18" charset="0"/>
              </a:rPr>
              <a:t>Within a QMS, we use processes in order to define the Context of the Organization in terms of:</a:t>
            </a:r>
          </a:p>
          <a:p>
            <a:r>
              <a:rPr lang="en-US" sz="1600" dirty="0" smtClean="0">
                <a:solidFill>
                  <a:prstClr val="black"/>
                </a:solidFill>
                <a:cs typeface="Times New Roman" panose="02020603050405020304" pitchFamily="18" charset="0"/>
              </a:rPr>
              <a:t>A. </a:t>
            </a:r>
            <a:r>
              <a:rPr lang="en-US" sz="1600" dirty="0" smtClean="0">
                <a:cs typeface="Times New Roman" pitchFamily="18" charset="0"/>
              </a:rPr>
              <a:t> internal factors (culture, knowledge, values, performance)</a:t>
            </a:r>
            <a:endParaRPr lang="en-US" sz="1600" dirty="0" smtClean="0">
              <a:solidFill>
                <a:prstClr val="black"/>
              </a:solidFill>
              <a:cs typeface="Times New Roman" panose="02020603050405020304" pitchFamily="18" charset="0"/>
            </a:endParaRPr>
          </a:p>
          <a:p>
            <a:r>
              <a:rPr lang="en-US" sz="1600" dirty="0" smtClean="0">
                <a:solidFill>
                  <a:prstClr val="black"/>
                </a:solidFill>
                <a:cs typeface="Times New Roman" panose="02020603050405020304" pitchFamily="18" charset="0"/>
              </a:rPr>
              <a:t>B. </a:t>
            </a:r>
            <a:r>
              <a:rPr lang="en-US" sz="1600" dirty="0" smtClean="0">
                <a:cs typeface="Times New Roman" pitchFamily="18" charset="0"/>
              </a:rPr>
              <a:t>external factors  (social, legal, economic, technological, cultural) </a:t>
            </a:r>
            <a:endParaRPr lang="en-US" sz="1600" dirty="0" smtClean="0">
              <a:solidFill>
                <a:prstClr val="black"/>
              </a:solidFill>
              <a:cs typeface="Times New Roman" panose="02020603050405020304" pitchFamily="18" charset="0"/>
            </a:endParaRPr>
          </a:p>
          <a:p>
            <a:r>
              <a:rPr lang="en-US" sz="1600" dirty="0" smtClean="0">
                <a:solidFill>
                  <a:prstClr val="black"/>
                </a:solidFill>
                <a:cs typeface="Times New Roman" panose="02020603050405020304" pitchFamily="18" charset="0"/>
              </a:rPr>
              <a:t>C.  General Manager’s personal views and attitudes</a:t>
            </a:r>
          </a:p>
          <a:p>
            <a:r>
              <a:rPr lang="en-US" sz="1600" dirty="0" smtClean="0">
                <a:solidFill>
                  <a:prstClr val="black"/>
                </a:solidFill>
                <a:cs typeface="Times New Roman" panose="02020603050405020304" pitchFamily="18" charset="0"/>
              </a:rPr>
              <a:t>D. A+B</a:t>
            </a:r>
          </a:p>
          <a:p>
            <a:r>
              <a:rPr lang="en-US" sz="1600" dirty="0" smtClean="0">
                <a:solidFill>
                  <a:prstClr val="black"/>
                </a:solidFill>
                <a:cs typeface="Times New Roman" panose="02020603050405020304" pitchFamily="18" charset="0"/>
              </a:rPr>
              <a:t>E. all the above </a:t>
            </a:r>
          </a:p>
          <a:p>
            <a:r>
              <a:rPr lang="en-US" sz="1600" dirty="0" smtClean="0">
                <a:solidFill>
                  <a:prstClr val="black"/>
                </a:solidFill>
                <a:cs typeface="Times New Roman" panose="02020603050405020304" pitchFamily="18" charset="0"/>
              </a:rPr>
              <a:t>(correct answer: D)</a:t>
            </a:r>
          </a:p>
          <a:p>
            <a:endParaRPr lang="en-US" sz="1600" dirty="0" smtClean="0">
              <a:solidFill>
                <a:prstClr val="black"/>
              </a:solidFill>
              <a:cs typeface="Times New Roman" panose="02020603050405020304" pitchFamily="18" charset="0"/>
            </a:endParaRPr>
          </a:p>
          <a:p>
            <a:endParaRPr lang="en-US" sz="1600" dirty="0" smtClean="0">
              <a:solidFill>
                <a:prstClr val="black"/>
              </a:solidFill>
              <a:cs typeface="Times New Roman" panose="02020603050405020304" pitchFamily="18" charset="0"/>
            </a:endParaRPr>
          </a:p>
          <a:p>
            <a:endParaRPr lang="en-US" sz="1600" dirty="0" smtClean="0">
              <a:solidFill>
                <a:prstClr val="black"/>
              </a:solidFill>
              <a:cs typeface="Times New Roman" panose="02020603050405020304" pitchFamily="18" charset="0"/>
            </a:endParaRPr>
          </a:p>
          <a:p>
            <a:endParaRPr lang="en-US" sz="1600" dirty="0" smtClean="0">
              <a:solidFill>
                <a:prstClr val="black"/>
              </a:solidFill>
              <a:cs typeface="Times New Roman" panose="02020603050405020304" pitchFamily="18" charset="0"/>
            </a:endParaRPr>
          </a:p>
          <a:p>
            <a:pPr marL="354013" indent="-354013"/>
            <a:endParaRPr lang="en-US" dirty="0" smtClean="0">
              <a:solidFill>
                <a:prstClr val="black"/>
              </a:solidFill>
              <a:cs typeface="Times New Roman" panose="02020603050405020304" pitchFamily="18" charset="0"/>
            </a:endParaRPr>
          </a:p>
          <a:p>
            <a:pPr marL="354013" indent="-354013"/>
            <a:endParaRPr lang="en-US" dirty="0" smtClean="0">
              <a:solidFill>
                <a:prstClr val="black"/>
              </a:solidFill>
              <a:cs typeface="Times New Roman" panose="02020603050405020304" pitchFamily="18" charset="0"/>
            </a:endParaRPr>
          </a:p>
          <a:p>
            <a:pPr marL="354013" indent="-354013"/>
            <a:endParaRPr lang="en-US" dirty="0" smtClean="0">
              <a:ea typeface="Calibri"/>
              <a:cs typeface="Arial" pitchFamily="34" charset="0"/>
            </a:endParaRPr>
          </a:p>
          <a:p>
            <a:pPr marL="354013" indent="-354013"/>
            <a:endParaRPr lang="en-US" dirty="0" smtClean="0">
              <a:ea typeface="Calibri"/>
              <a:cs typeface="Arial" pitchFamily="34" charset="0"/>
            </a:endParaRPr>
          </a:p>
          <a:p>
            <a:pPr marL="354013" indent="-354013"/>
            <a:endParaRPr lang="en-US" b="1" dirty="0" smtClean="0">
              <a:ea typeface="Calibri"/>
              <a:cs typeface="Arial" pitchFamily="34" charset="0"/>
            </a:endParaRPr>
          </a:p>
          <a:p>
            <a:pPr marL="354013" indent="-354013"/>
            <a:endParaRPr lang="en-US" b="1" dirty="0" smtClean="0">
              <a:ea typeface="Calibri"/>
              <a:cs typeface="Arial" pitchFamily="34" charset="0"/>
            </a:endParaRPr>
          </a:p>
          <a:p>
            <a:pPr marL="354013" indent="-354013"/>
            <a:endParaRPr lang="en-US" dirty="0" smtClean="0">
              <a:solidFill>
                <a:prstClr val="black"/>
              </a:solidFill>
              <a:cs typeface="Times New Roman" panose="02020603050405020304" pitchFamily="18" charset="0"/>
            </a:endParaRPr>
          </a:p>
        </p:txBody>
      </p:sp>
    </p:spTree>
    <p:extLst>
      <p:ext uri="{BB962C8B-B14F-4D97-AF65-F5344CB8AC3E}">
        <p14:creationId xmlns:p14="http://schemas.microsoft.com/office/powerpoint/2010/main" xmlns="" val="980353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ooter 2.jpg"/>
          <p:cNvPicPr>
            <a:picLocks noChangeAspect="1"/>
          </p:cNvPicPr>
          <p:nvPr/>
        </p:nvPicPr>
        <p:blipFill>
          <a:blip r:embed="rId2"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3"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nSpc>
                <a:spcPct val="120000"/>
              </a:lnSpc>
            </a:pPr>
            <a:r>
              <a:rPr lang="en-US" altLang="el-GR" b="1" dirty="0" smtClean="0">
                <a:solidFill>
                  <a:srgbClr val="002060"/>
                </a:solidFill>
              </a:rPr>
              <a:t>Structure </a:t>
            </a:r>
            <a:r>
              <a:rPr lang="en-US" altLang="el-GR" b="1" dirty="0">
                <a:solidFill>
                  <a:srgbClr val="002060"/>
                </a:solidFill>
              </a:rPr>
              <a:t>&amp; Requirements of Standard ISO </a:t>
            </a:r>
            <a:r>
              <a:rPr lang="en-US" altLang="el-GR" b="1" dirty="0" smtClean="0">
                <a:solidFill>
                  <a:srgbClr val="002060"/>
                </a:solidFill>
              </a:rPr>
              <a:t>9001:2015 (A short overview in correlation to the 7 Management Principles)</a:t>
            </a:r>
            <a:endParaRPr lang="el-GR" altLang="el-GR" b="1" dirty="0">
              <a:solidFill>
                <a:srgbClr val="002060"/>
              </a:solidFill>
            </a:endParaRPr>
          </a:p>
        </p:txBody>
      </p:sp>
      <p:pic>
        <p:nvPicPr>
          <p:cNvPr id="8" name="Picture 7" descr="C:\Users\hr.EMUMTAZ.000\Desktop\header 2.jpg"/>
          <p:cNvPicPr>
            <a:picLocks noChangeAspect="1" noChangeArrowheads="1"/>
          </p:cNvPicPr>
          <p:nvPr/>
        </p:nvPicPr>
        <p:blipFill>
          <a:blip r:embed="rId4" cstate="print"/>
          <a:srcRect/>
          <a:stretch>
            <a:fillRect/>
          </a:stretch>
        </p:blipFill>
        <p:spPr bwMode="auto">
          <a:xfrm>
            <a:off x="0" y="0"/>
            <a:ext cx="9121879" cy="1143000"/>
          </a:xfrm>
          <a:prstGeom prst="rect">
            <a:avLst/>
          </a:prstGeom>
          <a:noFill/>
        </p:spPr>
      </p:pic>
    </p:spTree>
    <p:extLst>
      <p:ext uri="{BB962C8B-B14F-4D97-AF65-F5344CB8AC3E}">
        <p14:creationId xmlns:p14="http://schemas.microsoft.com/office/powerpoint/2010/main" xmlns="" val="3132622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3528" y="1143000"/>
            <a:ext cx="8515672"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defRPr/>
            </a:pPr>
            <a:r>
              <a:rPr lang="en-US" sz="1800" b="1" dirty="0" smtClean="0">
                <a:solidFill>
                  <a:schemeClr val="accent1">
                    <a:lumMod val="75000"/>
                  </a:schemeClr>
                </a:solidFill>
              </a:rPr>
              <a:t>THE STANDARD’S STRUCTURE </a:t>
            </a:r>
            <a:r>
              <a:rPr lang="el-GR" sz="1800" b="1" dirty="0" smtClean="0">
                <a:solidFill>
                  <a:schemeClr val="accent1">
                    <a:lumMod val="75000"/>
                  </a:schemeClr>
                </a:solidFill>
              </a:rPr>
              <a:t>– </a:t>
            </a:r>
            <a:r>
              <a:rPr lang="en-US" sz="1800" b="1" dirty="0" smtClean="0">
                <a:solidFill>
                  <a:schemeClr val="accent1">
                    <a:lumMod val="75000"/>
                  </a:schemeClr>
                </a:solidFill>
              </a:rPr>
              <a:t>THE 7 FUNDAMENTAL PRINCIPLES OF QUALITY MANAGEMENT</a:t>
            </a:r>
          </a:p>
          <a:p>
            <a:r>
              <a:rPr lang="en-US" sz="1800" dirty="0" smtClean="0"/>
              <a:t>According to the ISO, ISO 9000, ISO ­9001 and related ISO quality management standards are based on </a:t>
            </a:r>
            <a:r>
              <a:rPr lang="en-US" sz="1800" b="1" u="sng" dirty="0" smtClean="0"/>
              <a:t>seven Quality Management Principles (QMPs). </a:t>
            </a:r>
            <a:r>
              <a:rPr lang="en-US" sz="1800" dirty="0" smtClean="0"/>
              <a:t>The achievement of those QMPs, is essential for the efficient and successful management of any organization worldwide.</a:t>
            </a:r>
            <a:endParaRPr lang="el-GR" sz="1800" dirty="0" smtClean="0"/>
          </a:p>
          <a:p>
            <a:pPr>
              <a:buNone/>
            </a:pPr>
            <a:r>
              <a:rPr lang="en-US" sz="1800" dirty="0" smtClean="0"/>
              <a:t>	The revised version of ISO 9001:2015 Standard, is based on the following Seven principles of Quality management:</a:t>
            </a:r>
            <a:endParaRPr lang="el-GR" sz="1600" dirty="0" smtClean="0"/>
          </a:p>
          <a:p>
            <a:pPr lvl="0">
              <a:buNone/>
            </a:pPr>
            <a:r>
              <a:rPr lang="en-US" sz="1800" b="1" dirty="0" smtClean="0">
                <a:solidFill>
                  <a:srgbClr val="0070C0"/>
                </a:solidFill>
              </a:rPr>
              <a:t>QMP 1 – Customer focus</a:t>
            </a:r>
            <a:endParaRPr lang="el-GR" sz="1800" b="1" dirty="0" smtClean="0">
              <a:solidFill>
                <a:srgbClr val="0070C0"/>
              </a:solidFill>
            </a:endParaRPr>
          </a:p>
          <a:p>
            <a:pPr lvl="0">
              <a:buNone/>
            </a:pPr>
            <a:r>
              <a:rPr lang="en-US" sz="1800" b="1" dirty="0" smtClean="0">
                <a:solidFill>
                  <a:srgbClr val="0070C0"/>
                </a:solidFill>
              </a:rPr>
              <a:t>QMP 2 – Leadership</a:t>
            </a:r>
            <a:endParaRPr lang="el-GR" sz="1800" b="1" dirty="0" smtClean="0">
              <a:solidFill>
                <a:srgbClr val="0070C0"/>
              </a:solidFill>
            </a:endParaRPr>
          </a:p>
          <a:p>
            <a:pPr lvl="0">
              <a:buNone/>
            </a:pPr>
            <a:r>
              <a:rPr lang="en-US" sz="1800" b="1" dirty="0" smtClean="0">
                <a:solidFill>
                  <a:srgbClr val="0070C0"/>
                </a:solidFill>
              </a:rPr>
              <a:t>QMP 3 – Engagement of people</a:t>
            </a:r>
            <a:endParaRPr lang="el-GR" sz="1800" b="1" dirty="0" smtClean="0">
              <a:solidFill>
                <a:srgbClr val="0070C0"/>
              </a:solidFill>
            </a:endParaRPr>
          </a:p>
          <a:p>
            <a:pPr lvl="0">
              <a:buNone/>
            </a:pPr>
            <a:r>
              <a:rPr lang="en-US" sz="1800" b="1" dirty="0" smtClean="0">
                <a:solidFill>
                  <a:srgbClr val="0070C0"/>
                </a:solidFill>
              </a:rPr>
              <a:t>QMP 4 – Process approach</a:t>
            </a:r>
            <a:endParaRPr lang="el-GR" sz="1800" b="1" dirty="0" smtClean="0">
              <a:solidFill>
                <a:srgbClr val="0070C0"/>
              </a:solidFill>
            </a:endParaRPr>
          </a:p>
          <a:p>
            <a:pPr lvl="0">
              <a:buNone/>
            </a:pPr>
            <a:r>
              <a:rPr lang="en-US" sz="1800" b="1" dirty="0" smtClean="0">
                <a:solidFill>
                  <a:srgbClr val="0070C0"/>
                </a:solidFill>
              </a:rPr>
              <a:t>QMP 5 – Improvement</a:t>
            </a:r>
            <a:endParaRPr lang="el-GR" sz="1800" b="1" dirty="0" smtClean="0">
              <a:solidFill>
                <a:srgbClr val="0070C0"/>
              </a:solidFill>
            </a:endParaRPr>
          </a:p>
          <a:p>
            <a:pPr lvl="0">
              <a:buNone/>
            </a:pPr>
            <a:r>
              <a:rPr lang="en-US" sz="1800" b="1" dirty="0" smtClean="0">
                <a:solidFill>
                  <a:srgbClr val="0070C0"/>
                </a:solidFill>
              </a:rPr>
              <a:t>QMP 6 – Evidence-based decision making</a:t>
            </a:r>
            <a:endParaRPr lang="el-GR" sz="1800" b="1" dirty="0" smtClean="0">
              <a:solidFill>
                <a:srgbClr val="0070C0"/>
              </a:solidFill>
            </a:endParaRPr>
          </a:p>
          <a:p>
            <a:pPr lvl="0">
              <a:buNone/>
            </a:pPr>
            <a:r>
              <a:rPr lang="en-US" sz="1800" b="1" dirty="0" smtClean="0">
                <a:solidFill>
                  <a:srgbClr val="0070C0"/>
                </a:solidFill>
              </a:rPr>
              <a:t>QMP 7– Relationship management</a:t>
            </a:r>
            <a:endParaRPr lang="el-GR" sz="1800" b="1" dirty="0" smtClean="0">
              <a:solidFill>
                <a:srgbClr val="0070C0"/>
              </a:solidFill>
            </a:endParaRPr>
          </a:p>
          <a:p>
            <a:r>
              <a:rPr lang="en-US" sz="1600" dirty="0" smtClean="0"/>
              <a:t> </a:t>
            </a:r>
            <a:endParaRPr lang="el-GR" sz="1600" dirty="0" smtClean="0"/>
          </a:p>
          <a:p>
            <a:pPr marL="342900" lvl="1" indent="-342900">
              <a:buNone/>
              <a:defRPr/>
            </a:pPr>
            <a:endParaRPr lang="el-GR" sz="1600" dirty="0" smtClean="0">
              <a:solidFill>
                <a:schemeClr val="accent1">
                  <a:lumMod val="75000"/>
                </a:schemeClr>
              </a:solidFill>
            </a:endParaRPr>
          </a:p>
          <a:p>
            <a:pPr>
              <a:lnSpc>
                <a:spcPct val="115000"/>
              </a:lnSpc>
              <a:spcBef>
                <a:spcPts val="600"/>
              </a:spcBef>
              <a:spcAft>
                <a:spcPts val="1000"/>
              </a:spcAft>
              <a:buFont typeface="Wingdings" pitchFamily="2" charset="2"/>
              <a:buChar char="Ø"/>
            </a:pPr>
            <a:endParaRPr lang="en-US" sz="1600" dirty="0" smtClean="0">
              <a:latin typeface="Arial" pitchFamily="34" charset="0"/>
              <a:ea typeface="Calibri"/>
              <a:cs typeface="Arial" pitchFamily="34" charset="0"/>
            </a:endParaRPr>
          </a:p>
        </p:txBody>
      </p:sp>
    </p:spTree>
    <p:extLst>
      <p:ext uri="{BB962C8B-B14F-4D97-AF65-F5344CB8AC3E}">
        <p14:creationId xmlns:p14="http://schemas.microsoft.com/office/powerpoint/2010/main" xmlns="" val="667735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315204" y="1295400"/>
            <a:ext cx="8229600" cy="392909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defRPr/>
            </a:pPr>
            <a:r>
              <a:rPr lang="en-US" dirty="0" smtClean="0">
                <a:solidFill>
                  <a:schemeClr val="accent1">
                    <a:lumMod val="75000"/>
                  </a:schemeClr>
                </a:solidFill>
              </a:rPr>
              <a:t>THE STANDARD’S STRUCTURE </a:t>
            </a:r>
            <a:r>
              <a:rPr lang="el-GR" dirty="0" smtClean="0">
                <a:solidFill>
                  <a:schemeClr val="accent1">
                    <a:lumMod val="75000"/>
                  </a:schemeClr>
                </a:solidFill>
              </a:rPr>
              <a:t>– </a:t>
            </a:r>
            <a:r>
              <a:rPr lang="en-US" dirty="0" smtClean="0">
                <a:solidFill>
                  <a:schemeClr val="accent1">
                    <a:lumMod val="75000"/>
                  </a:schemeClr>
                </a:solidFill>
              </a:rPr>
              <a:t>THE 7 FUNDAMENTAL PRINCIPLES OF QUALITY MANAGEMENT</a:t>
            </a:r>
          </a:p>
          <a:p>
            <a:pPr marL="342900" lvl="1" indent="-342900" algn="just">
              <a:buFont typeface="+mj-lt"/>
              <a:buAutoNum type="arabicPeriod"/>
              <a:defRPr/>
            </a:pPr>
            <a:r>
              <a:rPr lang="en-US" dirty="0" smtClean="0">
                <a:solidFill>
                  <a:srgbClr val="C00000"/>
                </a:solidFill>
              </a:rPr>
              <a:t>Customer focus</a:t>
            </a:r>
            <a:r>
              <a:rPr lang="el-GR" dirty="0" smtClean="0">
                <a:solidFill>
                  <a:srgbClr val="C00000"/>
                </a:solidFill>
              </a:rPr>
              <a:t>: </a:t>
            </a:r>
            <a:r>
              <a:rPr lang="en-US" dirty="0" smtClean="0"/>
              <a:t>The satisfaction of the customer’s requirements and needs with a continuous effort to over- satisfy their requirements and needs.</a:t>
            </a:r>
          </a:p>
          <a:p>
            <a:pPr marL="342900" lvl="1" indent="-342900" algn="just">
              <a:buFont typeface="+mj-lt"/>
              <a:buAutoNum type="arabicPeriod"/>
              <a:defRPr/>
            </a:pPr>
            <a:r>
              <a:rPr lang="en-US" dirty="0" smtClean="0">
                <a:solidFill>
                  <a:srgbClr val="C00000"/>
                </a:solidFill>
              </a:rPr>
              <a:t>Leadership</a:t>
            </a:r>
            <a:r>
              <a:rPr lang="el-GR" dirty="0" smtClean="0">
                <a:solidFill>
                  <a:srgbClr val="C00000"/>
                </a:solidFill>
              </a:rPr>
              <a:t>: </a:t>
            </a:r>
            <a:r>
              <a:rPr lang="en-US" dirty="0" smtClean="0"/>
              <a:t>Gives direction  for unity and engagement of staff with the </a:t>
            </a:r>
            <a:r>
              <a:rPr lang="en-US" dirty="0" err="1" smtClean="0"/>
              <a:t>realisation</a:t>
            </a:r>
            <a:r>
              <a:rPr lang="en-US" dirty="0" smtClean="0"/>
              <a:t> of quality targets.</a:t>
            </a:r>
            <a:endParaRPr lang="el-GR" dirty="0" smtClean="0"/>
          </a:p>
          <a:p>
            <a:pPr marL="342900" lvl="1" indent="-342900" algn="just">
              <a:buFont typeface="+mj-lt"/>
              <a:buAutoNum type="arabicPeriod"/>
              <a:defRPr/>
            </a:pPr>
            <a:r>
              <a:rPr lang="en-US" dirty="0" smtClean="0">
                <a:solidFill>
                  <a:srgbClr val="C00000"/>
                </a:solidFill>
              </a:rPr>
              <a:t>Engagement of people</a:t>
            </a:r>
            <a:r>
              <a:rPr lang="el-GR" dirty="0" smtClean="0">
                <a:solidFill>
                  <a:srgbClr val="C00000"/>
                </a:solidFill>
              </a:rPr>
              <a:t>: </a:t>
            </a:r>
            <a:r>
              <a:rPr lang="en-US" dirty="0" smtClean="0"/>
              <a:t>Places value on the personal contribution of staff in the achievement of goals and results.</a:t>
            </a:r>
            <a:endParaRPr lang="el-GR" dirty="0" smtClean="0"/>
          </a:p>
          <a:p>
            <a:pPr marL="342900" lvl="1" indent="-342900" algn="just">
              <a:buFont typeface="+mj-lt"/>
              <a:buAutoNum type="arabicPeriod"/>
              <a:defRPr/>
            </a:pPr>
            <a:r>
              <a:rPr lang="en-US" dirty="0" smtClean="0">
                <a:solidFill>
                  <a:srgbClr val="C00000"/>
                </a:solidFill>
              </a:rPr>
              <a:t>Process approach</a:t>
            </a:r>
            <a:r>
              <a:rPr lang="el-GR" dirty="0" smtClean="0">
                <a:solidFill>
                  <a:srgbClr val="C00000"/>
                </a:solidFill>
              </a:rPr>
              <a:t>:</a:t>
            </a:r>
            <a:r>
              <a:rPr lang="el-GR" dirty="0" smtClean="0">
                <a:solidFill>
                  <a:schemeClr val="accent5">
                    <a:lumMod val="75000"/>
                  </a:schemeClr>
                </a:solidFill>
              </a:rPr>
              <a:t> </a:t>
            </a:r>
            <a:r>
              <a:rPr lang="en-US" dirty="0" smtClean="0"/>
              <a:t>The total of interrelated processes for the management of the </a:t>
            </a:r>
            <a:r>
              <a:rPr lang="en-US" dirty="0" err="1" smtClean="0"/>
              <a:t>organisation’s</a:t>
            </a:r>
            <a:r>
              <a:rPr lang="en-US" dirty="0" smtClean="0"/>
              <a:t> activities.</a:t>
            </a:r>
            <a:endParaRPr lang="el-GR" dirty="0" smtClean="0"/>
          </a:p>
          <a:p>
            <a:pPr marL="342900" lvl="1" indent="-342900">
              <a:buFont typeface="Wingdings" pitchFamily="2" charset="2"/>
              <a:buChar char="q"/>
              <a:defRPr/>
            </a:pPr>
            <a:endParaRPr lang="en-US" dirty="0" smtClean="0">
              <a:solidFill>
                <a:schemeClr val="accent1">
                  <a:lumMod val="75000"/>
                </a:schemeClr>
              </a:solidFill>
            </a:endParaRPr>
          </a:p>
          <a:p>
            <a:pPr marL="342900" lvl="1" indent="-342900" algn="just">
              <a:buNone/>
              <a:defRPr/>
            </a:pPr>
            <a:endParaRPr lang="en-US" sz="2000" dirty="0" smtClean="0">
              <a:latin typeface="Arial" pitchFamily="34" charset="0"/>
              <a:ea typeface="Calibri"/>
              <a:cs typeface="Arial" pitchFamily="34" charset="0"/>
            </a:endParaRPr>
          </a:p>
        </p:txBody>
      </p:sp>
      <p:pic>
        <p:nvPicPr>
          <p:cNvPr id="11" name="Picture 2" descr="C:\Users\User\Documents\POPIDOCS\ΕΡΓΑ\ΕΥΔΑΠ 2017\Eκπαίδευση ISO\meletes-diaxeirisis-systimaton-poiotita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5208521"/>
            <a:ext cx="3200400" cy="1589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7900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3528" y="1571612"/>
            <a:ext cx="8229600" cy="392909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defRPr/>
            </a:pPr>
            <a:r>
              <a:rPr lang="en-US" sz="3200" dirty="0" smtClean="0">
                <a:solidFill>
                  <a:schemeClr val="accent1">
                    <a:lumMod val="75000"/>
                  </a:schemeClr>
                </a:solidFill>
              </a:rPr>
              <a:t>THE STANDARD’S STRUCTURE </a:t>
            </a:r>
            <a:r>
              <a:rPr lang="el-GR" sz="3200" dirty="0" smtClean="0">
                <a:solidFill>
                  <a:schemeClr val="accent1">
                    <a:lumMod val="75000"/>
                  </a:schemeClr>
                </a:solidFill>
              </a:rPr>
              <a:t>– </a:t>
            </a:r>
            <a:r>
              <a:rPr lang="en-US" sz="3200" dirty="0" smtClean="0">
                <a:solidFill>
                  <a:schemeClr val="accent1">
                    <a:lumMod val="75000"/>
                  </a:schemeClr>
                </a:solidFill>
              </a:rPr>
              <a:t>THE 7 FUNDAMENTAL PRINCIPLES OF QUALITY MANAGEMENT</a:t>
            </a:r>
          </a:p>
          <a:p>
            <a:pPr marL="342900" lvl="1" indent="-342900">
              <a:buNone/>
              <a:defRPr/>
            </a:pPr>
            <a:endParaRPr lang="en-US" sz="3200" dirty="0" smtClean="0">
              <a:solidFill>
                <a:schemeClr val="accent1">
                  <a:lumMod val="75000"/>
                </a:schemeClr>
              </a:solidFill>
            </a:endParaRPr>
          </a:p>
          <a:p>
            <a:pPr marL="342900" lvl="1" indent="-342900" algn="just">
              <a:buNone/>
              <a:defRPr/>
            </a:pPr>
            <a:r>
              <a:rPr lang="en-US" sz="3200" dirty="0" smtClean="0">
                <a:solidFill>
                  <a:srgbClr val="FF0000"/>
                </a:solidFill>
              </a:rPr>
              <a:t>5. Improvement</a:t>
            </a:r>
            <a:r>
              <a:rPr lang="el-GR" sz="3200" dirty="0" smtClean="0">
                <a:solidFill>
                  <a:srgbClr val="FF0000"/>
                </a:solidFill>
              </a:rPr>
              <a:t>:</a:t>
            </a:r>
            <a:r>
              <a:rPr lang="en-US" sz="3200" dirty="0" smtClean="0"/>
              <a:t> Organizational Improvement is a dynamic and continuous process, that involves everyone within the organization from top management, to managers, and employees. It is a prerequisite for any company or organization in order to operate as effectively as possible.</a:t>
            </a:r>
            <a:endParaRPr lang="en-US" sz="3200" dirty="0" smtClean="0">
              <a:solidFill>
                <a:srgbClr val="FF0000"/>
              </a:solidFill>
            </a:endParaRPr>
          </a:p>
          <a:p>
            <a:pPr marL="342900" lvl="1" indent="-342900">
              <a:buNone/>
              <a:defRPr/>
            </a:pPr>
            <a:r>
              <a:rPr lang="en-US" sz="3200" dirty="0" smtClean="0">
                <a:solidFill>
                  <a:srgbClr val="FF0000"/>
                </a:solidFill>
              </a:rPr>
              <a:t>6 </a:t>
            </a:r>
            <a:r>
              <a:rPr lang="en-US" sz="3200" dirty="0" smtClean="0">
                <a:solidFill>
                  <a:srgbClr val="C00000"/>
                </a:solidFill>
              </a:rPr>
              <a:t>.</a:t>
            </a:r>
            <a:r>
              <a:rPr lang="en-US" sz="3200" dirty="0" smtClean="0"/>
              <a:t> </a:t>
            </a:r>
            <a:r>
              <a:rPr lang="en-US" sz="3200" dirty="0" smtClean="0">
                <a:solidFill>
                  <a:srgbClr val="FF0000"/>
                </a:solidFill>
              </a:rPr>
              <a:t>Evidence-based decision making:  </a:t>
            </a:r>
            <a:r>
              <a:rPr lang="en-US" sz="3200" dirty="0" smtClean="0"/>
              <a:t> Effective decisions are based on the analysis of data and information. The organization should base their decisions on process performance data generated by the management system, includes audit data, customer complaints and nonconformity data as inputs to decision making. </a:t>
            </a:r>
            <a:endParaRPr lang="el-GR" sz="3200" dirty="0" smtClean="0">
              <a:solidFill>
                <a:srgbClr val="FF0000"/>
              </a:solidFill>
            </a:endParaRPr>
          </a:p>
          <a:p>
            <a:pPr marL="342900" lvl="1" indent="-342900" algn="just">
              <a:buNone/>
              <a:defRPr/>
            </a:pPr>
            <a:r>
              <a:rPr lang="en-US" sz="3200" dirty="0" smtClean="0">
                <a:solidFill>
                  <a:srgbClr val="C00000"/>
                </a:solidFill>
              </a:rPr>
              <a:t>7</a:t>
            </a:r>
            <a:r>
              <a:rPr lang="en-US" sz="3200" dirty="0" smtClean="0">
                <a:solidFill>
                  <a:srgbClr val="FF0000"/>
                </a:solidFill>
              </a:rPr>
              <a:t>. Relationship management: </a:t>
            </a:r>
            <a:r>
              <a:rPr lang="pt-PT" sz="3200" dirty="0" smtClean="0"/>
              <a:t>Sustained success is more likely to be achieved when the organization manages relationships with all of its interested parties to optimize their impact on its performance. Relationship management with its supplier and partner networks is of particular importance</a:t>
            </a:r>
            <a:endParaRPr lang="el-GR" sz="3200" dirty="0" smtClean="0">
              <a:solidFill>
                <a:srgbClr val="FF0000"/>
              </a:solidFill>
            </a:endParaRPr>
          </a:p>
          <a:p>
            <a:pPr marL="342900" lvl="1" indent="-342900">
              <a:buFont typeface="Wingdings" pitchFamily="2" charset="2"/>
              <a:buChar char="q"/>
              <a:defRPr/>
            </a:pPr>
            <a:endParaRPr lang="el-GR" sz="3200" dirty="0" smtClean="0">
              <a:solidFill>
                <a:schemeClr val="accent1">
                  <a:lumMod val="75000"/>
                </a:schemeClr>
              </a:solidFill>
            </a:endParaRPr>
          </a:p>
          <a:p>
            <a:pPr>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xmlns="" val="667735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3528" y="1219200"/>
            <a:ext cx="8229600" cy="42815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defRPr/>
            </a:pPr>
            <a:r>
              <a:rPr lang="en-US" sz="2400" dirty="0" smtClean="0">
                <a:solidFill>
                  <a:schemeClr val="accent1">
                    <a:lumMod val="75000"/>
                  </a:schemeClr>
                </a:solidFill>
              </a:rPr>
              <a:t>INTEGRATION OF THE IMPROVEMENT CYCLE &amp; RISK</a:t>
            </a:r>
            <a:r>
              <a:rPr lang="el-GR" sz="2400" dirty="0" smtClean="0">
                <a:solidFill>
                  <a:schemeClr val="accent1">
                    <a:lumMod val="75000"/>
                  </a:schemeClr>
                </a:solidFill>
              </a:rPr>
              <a:t> </a:t>
            </a:r>
            <a:r>
              <a:rPr lang="en-US" sz="2400" dirty="0" smtClean="0">
                <a:solidFill>
                  <a:schemeClr val="accent1">
                    <a:lumMod val="75000"/>
                  </a:schemeClr>
                </a:solidFill>
              </a:rPr>
              <a:t>THROUGH THE PROCESS APPROACH</a:t>
            </a:r>
          </a:p>
          <a:p>
            <a:pPr>
              <a:spcBef>
                <a:spcPts val="600"/>
              </a:spcBef>
              <a:spcAft>
                <a:spcPts val="300"/>
              </a:spcAft>
            </a:pPr>
            <a:r>
              <a:rPr lang="en-US" sz="1600" b="1" u="sng" dirty="0">
                <a:solidFill>
                  <a:srgbClr val="C00000"/>
                </a:solidFill>
                <a:latin typeface="+mj-lt"/>
                <a:ea typeface="Tahoma" panose="020B0604030504040204" pitchFamily="34" charset="0"/>
                <a:cs typeface="Tahoma" panose="020B0604030504040204" pitchFamily="34" charset="0"/>
              </a:rPr>
              <a:t>Improvement cycle Plan-Do-Check-Act</a:t>
            </a:r>
          </a:p>
          <a:p>
            <a:pPr marL="285750" indent="-285750">
              <a:spcBef>
                <a:spcPts val="600"/>
              </a:spcBef>
              <a:buFont typeface="Wingdings" panose="05000000000000000000" pitchFamily="2" charset="2"/>
              <a:buChar char="ü"/>
            </a:pPr>
            <a:r>
              <a:rPr lang="en-US" sz="1600" b="1" dirty="0">
                <a:latin typeface="+mj-lt"/>
                <a:ea typeface="Tahoma" panose="020B0604030504040204" pitchFamily="34" charset="0"/>
                <a:cs typeface="Tahoma" panose="020B0604030504040204" pitchFamily="34" charset="0"/>
              </a:rPr>
              <a:t>Plan</a:t>
            </a:r>
            <a:r>
              <a:rPr lang="el-GR" sz="1600" b="1" dirty="0">
                <a:latin typeface="+mj-lt"/>
                <a:ea typeface="Tahoma" panose="020B0604030504040204" pitchFamily="34" charset="0"/>
                <a:cs typeface="Tahoma" panose="020B0604030504040204" pitchFamily="34" charset="0"/>
              </a:rPr>
              <a:t>:   </a:t>
            </a:r>
            <a:r>
              <a:rPr lang="en-US" sz="1600" dirty="0">
                <a:latin typeface="+mj-lt"/>
                <a:ea typeface="Tahoma" panose="020B0604030504040204" pitchFamily="34" charset="0"/>
                <a:cs typeface="Tahoma" panose="020B0604030504040204" pitchFamily="34" charset="0"/>
              </a:rPr>
              <a:t>Set the targets of the system and its processes</a:t>
            </a:r>
            <a:endParaRPr lang="el-GR" sz="1600" dirty="0">
              <a:latin typeface="+mj-lt"/>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a:latin typeface="+mj-lt"/>
                <a:ea typeface="Tahoma" panose="020B0604030504040204" pitchFamily="34" charset="0"/>
                <a:cs typeface="Tahoma" panose="020B0604030504040204" pitchFamily="34" charset="0"/>
              </a:rPr>
              <a:t>Do</a:t>
            </a:r>
            <a:r>
              <a:rPr lang="el-GR" sz="1600" b="1" dirty="0">
                <a:latin typeface="+mj-lt"/>
                <a:ea typeface="Tahoma" panose="020B0604030504040204" pitchFamily="34" charset="0"/>
                <a:cs typeface="Tahoma" panose="020B0604030504040204" pitchFamily="34" charset="0"/>
              </a:rPr>
              <a:t>:</a:t>
            </a:r>
            <a:r>
              <a:rPr lang="el-GR" sz="1600" dirty="0">
                <a:latin typeface="+mj-lt"/>
                <a:ea typeface="Tahoma" panose="020B0604030504040204" pitchFamily="34" charset="0"/>
                <a:cs typeface="Tahoma" panose="020B0604030504040204" pitchFamily="34" charset="0"/>
              </a:rPr>
              <a:t>      </a:t>
            </a:r>
            <a:r>
              <a:rPr lang="en-US" sz="1600" dirty="0">
                <a:latin typeface="+mj-lt"/>
                <a:ea typeface="Tahoma" panose="020B0604030504040204" pitchFamily="34" charset="0"/>
                <a:cs typeface="Tahoma" panose="020B0604030504040204" pitchFamily="34" charset="0"/>
              </a:rPr>
              <a:t>Implement the plans</a:t>
            </a:r>
          </a:p>
          <a:p>
            <a:pPr marL="285750" indent="-285750">
              <a:spcBef>
                <a:spcPts val="600"/>
              </a:spcBef>
              <a:buFont typeface="Wingdings" panose="05000000000000000000" pitchFamily="2" charset="2"/>
              <a:buChar char="ü"/>
            </a:pPr>
            <a:r>
              <a:rPr lang="en-US" sz="1600" b="1" dirty="0">
                <a:latin typeface="+mj-lt"/>
                <a:ea typeface="Tahoma" panose="020B0604030504040204" pitchFamily="34" charset="0"/>
                <a:cs typeface="Tahoma" panose="020B0604030504040204" pitchFamily="34" charset="0"/>
              </a:rPr>
              <a:t>Check</a:t>
            </a:r>
            <a:r>
              <a:rPr lang="el-GR" sz="1600" b="1" dirty="0">
                <a:latin typeface="+mj-lt"/>
                <a:ea typeface="Tahoma" panose="020B0604030504040204" pitchFamily="34" charset="0"/>
                <a:cs typeface="Tahoma" panose="020B0604030504040204" pitchFamily="34" charset="0"/>
              </a:rPr>
              <a:t>:</a:t>
            </a:r>
            <a:r>
              <a:rPr lang="el-GR" sz="1600" dirty="0">
                <a:latin typeface="+mj-lt"/>
                <a:ea typeface="Tahoma" panose="020B0604030504040204" pitchFamily="34" charset="0"/>
                <a:cs typeface="Tahoma" panose="020B0604030504040204" pitchFamily="34" charset="0"/>
              </a:rPr>
              <a:t> </a:t>
            </a:r>
            <a:r>
              <a:rPr lang="en-US" sz="1600" dirty="0">
                <a:latin typeface="+mj-lt"/>
                <a:ea typeface="Tahoma" panose="020B0604030504040204" pitchFamily="34" charset="0"/>
                <a:cs typeface="Tahoma" panose="020B0604030504040204" pitchFamily="34" charset="0"/>
              </a:rPr>
              <a:t>Monitor and measure the processes (where applicable)</a:t>
            </a:r>
            <a:endParaRPr lang="el-GR" sz="1600" dirty="0">
              <a:latin typeface="+mj-lt"/>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a:latin typeface="+mj-lt"/>
                <a:ea typeface="Tahoma" panose="020B0604030504040204" pitchFamily="34" charset="0"/>
                <a:cs typeface="Tahoma" panose="020B0604030504040204" pitchFamily="34" charset="0"/>
              </a:rPr>
              <a:t>Act</a:t>
            </a:r>
            <a:r>
              <a:rPr lang="el-GR" sz="1600" b="1" dirty="0">
                <a:latin typeface="+mj-lt"/>
                <a:ea typeface="Tahoma" panose="020B0604030504040204" pitchFamily="34" charset="0"/>
                <a:cs typeface="Tahoma" panose="020B0604030504040204" pitchFamily="34" charset="0"/>
              </a:rPr>
              <a:t>: </a:t>
            </a:r>
            <a:r>
              <a:rPr lang="el-GR" sz="1600" dirty="0">
                <a:latin typeface="+mj-lt"/>
                <a:ea typeface="Tahoma" panose="020B0604030504040204" pitchFamily="34" charset="0"/>
                <a:cs typeface="Tahoma" panose="020B0604030504040204" pitchFamily="34" charset="0"/>
              </a:rPr>
              <a:t> </a:t>
            </a:r>
            <a:r>
              <a:rPr lang="en-US" sz="1600" dirty="0">
                <a:latin typeface="+mj-lt"/>
                <a:ea typeface="Tahoma" panose="020B0604030504040204" pitchFamily="34" charset="0"/>
                <a:cs typeface="Tahoma" panose="020B0604030504040204" pitchFamily="34" charset="0"/>
              </a:rPr>
              <a:t>Take action on performance improvement</a:t>
            </a:r>
          </a:p>
          <a:p>
            <a:pPr marL="342900" lvl="1" indent="-342900">
              <a:buFont typeface="Wingdings" pitchFamily="2" charset="2"/>
              <a:buChar char="q"/>
              <a:defRPr/>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2743200"/>
            <a:ext cx="2203647" cy="16764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6004036" y="3699583"/>
            <a:ext cx="2186817" cy="523220"/>
          </a:xfrm>
          <a:prstGeom prst="rect">
            <a:avLst/>
          </a:prstGeom>
        </p:spPr>
        <p:txBody>
          <a:bodyPr wrap="none">
            <a:spAutoFit/>
          </a:bodyPr>
          <a:lstStyle/>
          <a:p>
            <a:r>
              <a:rPr lang="el-GR"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Risk implementation</a:t>
            </a:r>
            <a:endParaRPr lang="el-GR"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2" descr="https://upload.wikimedia.org/wikipedia/commons/thumb/a/a8/PDCA_Process.png/1024px-PDCA_Process.png"/>
          <p:cNvPicPr/>
          <p:nvPr/>
        </p:nvPicPr>
        <p:blipFill>
          <a:blip r:embed="rId6" cstate="print"/>
          <a:srcRect/>
          <a:stretch>
            <a:fillRect/>
          </a:stretch>
        </p:blipFill>
        <p:spPr bwMode="auto">
          <a:xfrm>
            <a:off x="1143000" y="3733800"/>
            <a:ext cx="5410200" cy="2590800"/>
          </a:xfrm>
          <a:prstGeom prst="rect">
            <a:avLst/>
          </a:prstGeom>
          <a:noFill/>
          <a:ln w="9525">
            <a:noFill/>
            <a:miter lim="800000"/>
            <a:headEnd/>
            <a:tailEnd/>
          </a:ln>
        </p:spPr>
      </p:pic>
    </p:spTree>
    <p:extLst>
      <p:ext uri="{BB962C8B-B14F-4D97-AF65-F5344CB8AC3E}">
        <p14:creationId xmlns:p14="http://schemas.microsoft.com/office/powerpoint/2010/main" xmlns="" val="286886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err="1" smtClean="0">
                <a:solidFill>
                  <a:schemeClr val="tx1">
                    <a:lumMod val="85000"/>
                    <a:lumOff val="15000"/>
                  </a:schemeClr>
                </a:solidFill>
                <a:effectLst>
                  <a:outerShdw blurRad="38100" dist="38100" dir="2700000" algn="tl">
                    <a:srgbClr val="000000">
                      <a:alpha val="43137"/>
                    </a:srgbClr>
                  </a:outerShdw>
                </a:effectLst>
              </a:rPr>
              <a:t>Outline</a:t>
            </a:r>
            <a:endParaRPr lang="it-IT"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CasellaDiTesto 9"/>
          <p:cNvSpPr txBox="1"/>
          <p:nvPr/>
        </p:nvSpPr>
        <p:spPr>
          <a:xfrm>
            <a:off x="457200" y="1371600"/>
            <a:ext cx="7924800" cy="2308324"/>
          </a:xfrm>
          <a:prstGeom prst="rect">
            <a:avLst/>
          </a:prstGeom>
          <a:noFill/>
        </p:spPr>
        <p:txBody>
          <a:bodyPr wrap="square" rtlCol="0">
            <a:spAutoFit/>
          </a:bodyPr>
          <a:lstStyle/>
          <a:p>
            <a:r>
              <a:rPr lang="en-US" sz="2400" b="1" dirty="0" smtClean="0"/>
              <a:t>Quality Management Systems (ISO 9001:2015)</a:t>
            </a:r>
          </a:p>
          <a:p>
            <a:pPr lvl="0"/>
            <a:endParaRPr lang="en-US" sz="2400" dirty="0" smtClean="0">
              <a:ea typeface="Calibri"/>
              <a:cs typeface="Times New Roman" panose="02020603050405020304" pitchFamily="18" charset="0"/>
            </a:endParaRPr>
          </a:p>
          <a:p>
            <a:pPr lvl="0"/>
            <a:r>
              <a:rPr lang="en-US" sz="2400" dirty="0" smtClean="0">
                <a:ea typeface="Calibri"/>
                <a:cs typeface="Times New Roman" panose="02020603050405020304" pitchFamily="18" charset="0"/>
              </a:rPr>
              <a:t>Introduction</a:t>
            </a:r>
          </a:p>
          <a:p>
            <a:endParaRPr lang="en-US" sz="2400" dirty="0" smtClean="0"/>
          </a:p>
          <a:p>
            <a:r>
              <a:rPr lang="en-US" sz="2400" dirty="0" smtClean="0"/>
              <a:t>1.  Definition</a:t>
            </a:r>
          </a:p>
          <a:p>
            <a:r>
              <a:rPr lang="en-US" sz="2400" dirty="0" smtClean="0"/>
              <a:t>2. </a:t>
            </a:r>
            <a:r>
              <a:rPr lang="en-US" altLang="el-GR" sz="2400" dirty="0" smtClean="0"/>
              <a:t>Structure &amp; Requirements of Standard ISO 9001:2015 </a:t>
            </a:r>
            <a:endParaRPr lang="en-US" sz="2400" dirty="0"/>
          </a:p>
        </p:txBody>
      </p:sp>
      <p:pic>
        <p:nvPicPr>
          <p:cNvPr id="11" name="Immagine 10"/>
          <p:cNvPicPr>
            <a:picLocks noChangeAspect="1"/>
          </p:cNvPicPr>
          <p:nvPr/>
        </p:nvPicPr>
        <p:blipFill>
          <a:blip r:embed="rId4" cstate="print"/>
          <a:stretch>
            <a:fillRect/>
          </a:stretch>
        </p:blipFill>
        <p:spPr>
          <a:xfrm>
            <a:off x="95250" y="6248400"/>
            <a:ext cx="1924050" cy="549729"/>
          </a:xfrm>
          <a:prstGeom prst="rect">
            <a:avLst/>
          </a:prstGeom>
        </p:spPr>
      </p:pic>
    </p:spTree>
    <p:extLst>
      <p:ext uri="{BB962C8B-B14F-4D97-AF65-F5344CB8AC3E}">
        <p14:creationId xmlns="" xmlns:p14="http://schemas.microsoft.com/office/powerpoint/2010/main" val="2344139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827584" y="1295401"/>
            <a:ext cx="726179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1">
                    <a:lumMod val="75000"/>
                  </a:schemeClr>
                </a:solidFill>
              </a:rPr>
              <a:t>CONTENTS TABLE OF STANDARD EN ISO </a:t>
            </a:r>
            <a:r>
              <a:rPr lang="en-US" dirty="0" smtClean="0">
                <a:solidFill>
                  <a:schemeClr val="accent1">
                    <a:lumMod val="75000"/>
                  </a:schemeClr>
                </a:solidFill>
              </a:rPr>
              <a:t>9001:2015 – CORELLATION WITH THE PCDA CYCLE</a:t>
            </a:r>
            <a:endParaRPr lang="en-GB" dirty="0"/>
          </a:p>
        </p:txBody>
      </p:sp>
      <p:pic>
        <p:nvPicPr>
          <p:cNvPr id="9" name="Picture 1"/>
          <p:cNvPicPr>
            <a:picLocks noChangeAspect="1" noChangeArrowheads="1"/>
          </p:cNvPicPr>
          <p:nvPr/>
        </p:nvPicPr>
        <p:blipFill>
          <a:blip r:embed="rId5" cstate="print"/>
          <a:srcRect/>
          <a:stretch>
            <a:fillRect/>
          </a:stretch>
        </p:blipFill>
        <p:spPr bwMode="auto">
          <a:xfrm>
            <a:off x="685800" y="1981200"/>
            <a:ext cx="7696200" cy="4114800"/>
          </a:xfrm>
          <a:prstGeom prst="rect">
            <a:avLst/>
          </a:prstGeom>
          <a:noFill/>
          <a:ln w="9525">
            <a:noFill/>
            <a:miter lim="800000"/>
            <a:headEnd/>
            <a:tailEnd/>
          </a:ln>
          <a:effectLst/>
        </p:spPr>
      </p:pic>
    </p:spTree>
    <p:extLst>
      <p:ext uri="{BB962C8B-B14F-4D97-AF65-F5344CB8AC3E}">
        <p14:creationId xmlns:p14="http://schemas.microsoft.com/office/powerpoint/2010/main" xmlns="" val="2625131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3528" y="1484784"/>
            <a:ext cx="8229600" cy="39604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defRPr/>
            </a:pPr>
            <a:r>
              <a:rPr lang="en-US" dirty="0" smtClean="0">
                <a:solidFill>
                  <a:schemeClr val="accent1">
                    <a:lumMod val="75000"/>
                  </a:schemeClr>
                </a:solidFill>
                <a:latin typeface="Arial" charset="0"/>
              </a:rPr>
              <a:t>Clause</a:t>
            </a:r>
            <a:r>
              <a:rPr lang="el-GR" dirty="0" smtClean="0">
                <a:solidFill>
                  <a:schemeClr val="accent1">
                    <a:lumMod val="75000"/>
                  </a:schemeClr>
                </a:solidFill>
                <a:latin typeface="Arial" charset="0"/>
              </a:rPr>
              <a:t> 4</a:t>
            </a:r>
            <a:r>
              <a:rPr lang="en-US" dirty="0" smtClean="0">
                <a:solidFill>
                  <a:schemeClr val="accent1">
                    <a:lumMod val="75000"/>
                  </a:schemeClr>
                </a:solidFill>
                <a:latin typeface="Arial" charset="0"/>
              </a:rPr>
              <a:t>: ORGANIZATIONAL CONTEXT</a:t>
            </a: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p>
          <a:p>
            <a:pPr marL="342900" lvl="1" indent="-342900" algn="just">
              <a:buFont typeface="Wingdings" pitchFamily="2" charset="2"/>
              <a:buChar char="q"/>
              <a:defRPr/>
            </a:pPr>
            <a:r>
              <a:rPr lang="en-US" sz="1600" dirty="0" smtClean="0">
                <a:cs typeface="Times New Roman" pitchFamily="18" charset="0"/>
              </a:rPr>
              <a:t>Needs and expectations of relevant interested parties</a:t>
            </a:r>
            <a:endParaRPr lang="el-GR" sz="1600" dirty="0" smtClean="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of the field of the</a:t>
            </a:r>
            <a:r>
              <a:rPr lang="el-GR" sz="1600" dirty="0" smtClean="0">
                <a:cs typeface="Times New Roman" pitchFamily="18" charset="0"/>
              </a:rPr>
              <a:t> </a:t>
            </a:r>
            <a:r>
              <a:rPr lang="en-US" sz="1600" dirty="0" smtClean="0">
                <a:cs typeface="Times New Roman" pitchFamily="18" charset="0"/>
              </a:rPr>
              <a:t>QMS and its processes)</a:t>
            </a:r>
          </a:p>
          <a:p>
            <a:pPr marL="0" lvl="1" indent="0" algn="just">
              <a:buFont typeface="Arial" pitchFamily="34" charset="0"/>
              <a:buNone/>
              <a:defRPr/>
            </a:pPr>
            <a:endParaRPr lang="el-GR" sz="1600" i="1" dirty="0" smtClean="0">
              <a:solidFill>
                <a:srgbClr val="C00000"/>
              </a:solidFill>
              <a:cs typeface="Times New Roman" pitchFamily="18" charset="0"/>
            </a:endParaRPr>
          </a:p>
          <a:p>
            <a:pPr marL="0" lvl="1" indent="0" algn="just">
              <a:buFont typeface="Arial" pitchFamily="34" charset="0"/>
              <a:buNone/>
              <a:defRPr/>
            </a:pPr>
            <a:r>
              <a:rPr lang="en-US" sz="1600" i="1" dirty="0" smtClean="0">
                <a:solidFill>
                  <a:srgbClr val="C00000"/>
                </a:solidFill>
                <a:cs typeface="Times New Roman" pitchFamily="18" charset="0"/>
              </a:rPr>
              <a:t>The QMS implementation field should be documented in writing.</a:t>
            </a:r>
            <a:endParaRPr lang="el-GR" sz="1600" i="1" dirty="0" smtClean="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smtClean="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be defined</a:t>
            </a:r>
            <a:r>
              <a:rPr lang="el-GR" sz="1600" dirty="0" smtClean="0">
                <a:cs typeface="Times New Roman" pitchFamily="18" charset="0"/>
              </a:rPr>
              <a:t>,</a:t>
            </a: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p>
          <a:p>
            <a:pPr marL="742950" lvl="2" indent="-342900">
              <a:buFont typeface="Wingdings" panose="05000000000000000000" pitchFamily="2" charset="2"/>
              <a:buChar char="ü"/>
              <a:defRPr/>
            </a:pPr>
            <a:r>
              <a:rPr lang="en-US" sz="1600" dirty="0" smtClean="0">
                <a:cs typeface="Times New Roman" pitchFamily="18" charset="0"/>
              </a:rPr>
              <a:t>have defined input</a:t>
            </a:r>
            <a:r>
              <a:rPr lang="el-GR" sz="1600" dirty="0" smtClean="0">
                <a:cs typeface="Times New Roman" pitchFamily="18" charset="0"/>
              </a:rPr>
              <a:t>,</a:t>
            </a:r>
          </a:p>
          <a:p>
            <a:pPr marL="742950" lvl="2" indent="-342900">
              <a:buFont typeface="Wingdings" panose="05000000000000000000" pitchFamily="2" charset="2"/>
              <a:buChar char="ü"/>
              <a:defRPr/>
            </a:pPr>
            <a:r>
              <a:rPr lang="en-US" sz="1600" dirty="0" smtClean="0">
                <a:cs typeface="Times New Roman" pitchFamily="18" charset="0"/>
              </a:rPr>
              <a:t>Have expected output.</a:t>
            </a:r>
            <a:endParaRPr lang="el-GR" sz="1600" dirty="0" smtClean="0">
              <a:cs typeface="Times New Roman" pitchFamily="18" charset="0"/>
            </a:endParaRP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128736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323528" y="1484784"/>
            <a:ext cx="8229600" cy="396044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defRPr/>
            </a:pPr>
            <a:r>
              <a:rPr lang="en-US" dirty="0" smtClean="0">
                <a:solidFill>
                  <a:schemeClr val="accent1">
                    <a:lumMod val="75000"/>
                  </a:schemeClr>
                </a:solidFill>
                <a:latin typeface="Arial" charset="0"/>
              </a:rPr>
              <a:t>Clause</a:t>
            </a:r>
            <a:r>
              <a:rPr lang="el-GR" dirty="0" smtClean="0">
                <a:solidFill>
                  <a:schemeClr val="accent1">
                    <a:lumMod val="75000"/>
                  </a:schemeClr>
                </a:solidFill>
                <a:latin typeface="Arial" charset="0"/>
              </a:rPr>
              <a:t> 4</a:t>
            </a:r>
            <a:r>
              <a:rPr lang="en-US" dirty="0" smtClean="0">
                <a:solidFill>
                  <a:schemeClr val="accent1">
                    <a:lumMod val="75000"/>
                  </a:schemeClr>
                </a:solidFill>
                <a:latin typeface="Arial" charset="0"/>
              </a:rPr>
              <a:t>: ORGANIZATIONAL CONTEXT</a:t>
            </a: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p>
          <a:p>
            <a:pPr marL="342900" lvl="1" indent="-342900" algn="just">
              <a:buFont typeface="Wingdings" pitchFamily="2" charset="2"/>
              <a:buChar char="q"/>
              <a:defRPr/>
            </a:pPr>
            <a:r>
              <a:rPr lang="en-US" sz="1600" dirty="0" smtClean="0">
                <a:cs typeface="Times New Roman" pitchFamily="18" charset="0"/>
              </a:rPr>
              <a:t>Needs and expectations of relevant interested parties</a:t>
            </a:r>
            <a:endParaRPr lang="el-GR" sz="1600" dirty="0" smtClean="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of the field of the</a:t>
            </a:r>
            <a:r>
              <a:rPr lang="el-GR" sz="1600" dirty="0" smtClean="0">
                <a:cs typeface="Times New Roman" pitchFamily="18" charset="0"/>
              </a:rPr>
              <a:t> </a:t>
            </a:r>
            <a:r>
              <a:rPr lang="en-US" sz="1600" dirty="0" smtClean="0">
                <a:cs typeface="Times New Roman" pitchFamily="18" charset="0"/>
              </a:rPr>
              <a:t>QMS and its processes)</a:t>
            </a:r>
          </a:p>
          <a:p>
            <a:pPr marL="0" lvl="1" indent="0" algn="just">
              <a:buFont typeface="Arial" pitchFamily="34" charset="0"/>
              <a:buNone/>
              <a:defRPr/>
            </a:pPr>
            <a:endParaRPr lang="el-GR" sz="1600" i="1" dirty="0" smtClean="0">
              <a:solidFill>
                <a:srgbClr val="C00000"/>
              </a:solidFill>
              <a:cs typeface="Times New Roman" pitchFamily="18" charset="0"/>
            </a:endParaRPr>
          </a:p>
          <a:p>
            <a:pPr marL="0" lvl="1" indent="0" algn="just">
              <a:buFont typeface="Arial" pitchFamily="34" charset="0"/>
              <a:buNone/>
              <a:defRPr/>
            </a:pPr>
            <a:r>
              <a:rPr lang="en-US" sz="1600" i="1" dirty="0" smtClean="0">
                <a:solidFill>
                  <a:srgbClr val="C00000"/>
                </a:solidFill>
                <a:cs typeface="Times New Roman" pitchFamily="18" charset="0"/>
              </a:rPr>
              <a:t>The QMS implementation field should be documented in writing.</a:t>
            </a:r>
            <a:endParaRPr lang="el-GR" sz="1600" i="1" dirty="0" smtClean="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smtClean="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be defined</a:t>
            </a:r>
            <a:r>
              <a:rPr lang="el-GR" sz="1600" dirty="0" smtClean="0">
                <a:cs typeface="Times New Roman" pitchFamily="18" charset="0"/>
              </a:rPr>
              <a:t>,</a:t>
            </a: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p>
          <a:p>
            <a:pPr marL="742950" lvl="2" indent="-342900">
              <a:buFont typeface="Wingdings" panose="05000000000000000000" pitchFamily="2" charset="2"/>
              <a:buChar char="ü"/>
              <a:defRPr/>
            </a:pPr>
            <a:r>
              <a:rPr lang="en-US" sz="1600" dirty="0" smtClean="0">
                <a:cs typeface="Times New Roman" pitchFamily="18" charset="0"/>
              </a:rPr>
              <a:t>have defined input</a:t>
            </a:r>
            <a:r>
              <a:rPr lang="el-GR" sz="1600" dirty="0" smtClean="0">
                <a:cs typeface="Times New Roman" pitchFamily="18" charset="0"/>
              </a:rPr>
              <a:t>,</a:t>
            </a:r>
          </a:p>
          <a:p>
            <a:pPr marL="742950" lvl="2" indent="-342900">
              <a:buFont typeface="Wingdings" panose="05000000000000000000" pitchFamily="2" charset="2"/>
              <a:buChar char="ü"/>
              <a:defRPr/>
            </a:pPr>
            <a:r>
              <a:rPr lang="en-US" sz="1600" dirty="0" smtClean="0">
                <a:cs typeface="Times New Roman" pitchFamily="18" charset="0"/>
              </a:rPr>
              <a:t>Have expected output.</a:t>
            </a:r>
          </a:p>
          <a:p>
            <a:pPr marL="742950" lvl="2" indent="-342900">
              <a:buFont typeface="Wingdings" panose="05000000000000000000" pitchFamily="2" charset="2"/>
              <a:buChar char="ü"/>
              <a:defRPr/>
            </a:pPr>
            <a:endParaRPr lang="el-GR" sz="1600" dirty="0" smtClean="0">
              <a:cs typeface="Times New Roman" pitchFamily="18" charset="0"/>
            </a:endParaRPr>
          </a:p>
          <a:p>
            <a:pPr marL="0" indent="0">
              <a:lnSpc>
                <a:spcPct val="115000"/>
              </a:lnSpc>
              <a:spcBef>
                <a:spcPts val="600"/>
              </a:spcBef>
              <a:spcAft>
                <a:spcPts val="1000"/>
              </a:spcAft>
              <a:buNone/>
            </a:pPr>
            <a:r>
              <a:rPr lang="en-US" sz="2100" b="1" i="1" dirty="0">
                <a:solidFill>
                  <a:schemeClr val="bg2">
                    <a:lumMod val="50000"/>
                  </a:schemeClr>
                </a:solidFill>
                <a:latin typeface="Arial" panose="020B0604020202020204" pitchFamily="34" charset="0"/>
                <a:cs typeface="Arial" panose="020B0604020202020204" pitchFamily="34" charset="0"/>
              </a:rPr>
              <a:t>The communication of the Quality Policy as documented written information is a requirement, especially its dissemination to all interested parties.</a:t>
            </a:r>
            <a:endParaRPr lang="el-GR" sz="2100" b="1" i="1" dirty="0">
              <a:solidFill>
                <a:schemeClr val="bg2">
                  <a:lumMod val="50000"/>
                </a:schemeClr>
              </a:solidFill>
              <a:latin typeface="Arial" panose="020B0604020202020204" pitchFamily="34" charset="0"/>
              <a:cs typeface="Arial" panose="020B0604020202020204" pitchFamily="34" charset="0"/>
            </a:endParaRP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2833016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3528" y="1844824"/>
            <a:ext cx="8229600" cy="3600400"/>
          </a:xfrm>
          <a:prstGeom prst="rect">
            <a:avLst/>
          </a:prstGeom>
        </p:spPr>
        <p:txBody>
          <a:bodyPr>
            <a:normAutofit fontScale="85000" lnSpcReduction="20000"/>
          </a:bodyPr>
          <a:lstStyle/>
          <a:p>
            <a:pPr marL="342900" marR="0" lvl="1"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Arial" charset="0"/>
                <a:ea typeface="+mn-ea"/>
                <a:cs typeface="+mn-cs"/>
              </a:rPr>
              <a:t>Clause</a:t>
            </a:r>
            <a:r>
              <a:rPr kumimoji="0" lang="el-GR" sz="2800" b="0" i="0" u="none" strike="noStrike" kern="1200" cap="none" spc="0" normalizeH="0" baseline="0" noProof="0" dirty="0" smtClean="0">
                <a:ln>
                  <a:noFill/>
                </a:ln>
                <a:solidFill>
                  <a:schemeClr val="accent1">
                    <a:lumMod val="75000"/>
                  </a:schemeClr>
                </a:solidFill>
                <a:effectLst/>
                <a:uLnTx/>
                <a:uFillTx/>
                <a:latin typeface="Arial" charset="0"/>
                <a:ea typeface="+mn-ea"/>
                <a:cs typeface="+mn-cs"/>
              </a:rPr>
              <a:t> 5</a:t>
            </a:r>
            <a:r>
              <a:rPr kumimoji="0" lang="en-US" sz="2800" b="0" i="0" u="none" strike="noStrike" kern="1200" cap="none" spc="0" normalizeH="0" baseline="0" noProof="0" dirty="0" smtClean="0">
                <a:ln>
                  <a:noFill/>
                </a:ln>
                <a:solidFill>
                  <a:schemeClr val="accent1">
                    <a:lumMod val="75000"/>
                  </a:schemeClr>
                </a:solidFill>
                <a:effectLst/>
                <a:uLnTx/>
                <a:uFillTx/>
                <a:latin typeface="Arial" charset="0"/>
                <a:ea typeface="+mn-ea"/>
                <a:cs typeface="+mn-cs"/>
              </a:rPr>
              <a:t>: LEADERSHIP</a:t>
            </a:r>
            <a:r>
              <a:rPr kumimoji="0" lang="el-GR" sz="2800" b="0" i="0" u="none" strike="noStrike" kern="1200" cap="none" spc="0" normalizeH="0" baseline="0" noProof="0" dirty="0" smtClean="0">
                <a:ln>
                  <a:noFill/>
                </a:ln>
                <a:solidFill>
                  <a:schemeClr val="accent1">
                    <a:lumMod val="75000"/>
                  </a:schemeClr>
                </a:solidFill>
                <a:effectLst/>
                <a:uLnTx/>
                <a:uFillTx/>
                <a:latin typeface="Arial" charset="0"/>
                <a:ea typeface="+mn-ea"/>
                <a:cs typeface="+mn-cs"/>
              </a:rPr>
              <a:t/>
            </a:r>
            <a:br>
              <a:rPr kumimoji="0" lang="el-GR" sz="2800" b="0" i="0" u="none" strike="noStrike" kern="1200" cap="none" spc="0" normalizeH="0" baseline="0" noProof="0" dirty="0" smtClean="0">
                <a:ln>
                  <a:noFill/>
                </a:ln>
                <a:solidFill>
                  <a:schemeClr val="accent1">
                    <a:lumMod val="75000"/>
                  </a:schemeClr>
                </a:solidFill>
                <a:effectLst/>
                <a:uLnTx/>
                <a:uFillTx/>
                <a:latin typeface="Arial" charset="0"/>
                <a:ea typeface="+mn-ea"/>
                <a:cs typeface="+mn-cs"/>
              </a:rPr>
            </a:br>
            <a:endParaRPr kumimoji="0" lang="en-US" sz="2800" b="0" i="0" u="none" strike="noStrike" kern="1200" cap="none" spc="0" normalizeH="0" baseline="0" noProof="0" dirty="0" smtClean="0">
              <a:ln>
                <a:noFill/>
              </a:ln>
              <a:solidFill>
                <a:schemeClr val="accent1">
                  <a:lumMod val="75000"/>
                </a:schemeClr>
              </a:solidFill>
              <a:effectLst/>
              <a:uLnTx/>
              <a:uFillTx/>
              <a:latin typeface="Arial" charset="0"/>
              <a:ea typeface="+mn-ea"/>
              <a:cs typeface="+mn-cs"/>
            </a:endParaRPr>
          </a:p>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900" b="1" i="1" u="none" strike="noStrike" kern="1200" cap="none" spc="0" normalizeH="0" baseline="0" noProof="0" dirty="0" smtClean="0">
                <a:ln>
                  <a:noFill/>
                </a:ln>
                <a:solidFill>
                  <a:srgbClr val="C00000"/>
                </a:solidFill>
                <a:effectLst/>
                <a:uLnTx/>
                <a:uFillTx/>
                <a:latin typeface="+mn-lt"/>
                <a:ea typeface="+mn-ea"/>
                <a:cs typeface="Times New Roman" pitchFamily="18" charset="0"/>
              </a:rPr>
              <a:t>Senior Management has the responsibility  of committing</a:t>
            </a:r>
          </a:p>
          <a:p>
            <a:pPr marL="342900" marR="0" lvl="1"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Times New Roman" pitchFamily="18" charset="0"/>
              </a:rPr>
              <a:t>In terms of the QMS</a:t>
            </a:r>
            <a:endParaRPr kumimoji="0" lang="el-GR" sz="19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42900" marR="0" lvl="1"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Times New Roman" pitchFamily="18" charset="0"/>
              </a:rPr>
              <a:t>In terms of the personnel</a:t>
            </a:r>
          </a:p>
          <a:p>
            <a:pPr marL="342900" marR="0" lvl="1"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Times New Roman" pitchFamily="18" charset="0"/>
              </a:rPr>
              <a:t>In terms of the customer			</a:t>
            </a:r>
            <a:endParaRPr kumimoji="0" lang="en-US" sz="1900" b="1" i="1"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900" b="1" i="1"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900" b="1" i="1"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900" b="1" i="1"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900" b="1" i="1"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900" b="1" i="1"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900" b="1" i="1"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900" b="1" i="1"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mn-ea"/>
                <a:cs typeface="Arial" panose="020B0604020202020204" pitchFamily="34" charset="0"/>
              </a:rPr>
              <a:t>The communication of the Quality Policy as documented written information is a requirement, especially its dissemination to all interested parties.</a:t>
            </a:r>
            <a:endParaRPr kumimoji="0" lang="el-GR" sz="1900" b="1" i="1"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5000"/>
              </a:lnSpc>
              <a:spcBef>
                <a:spcPts val="600"/>
              </a:spcBef>
              <a:spcAft>
                <a:spcPts val="1000"/>
              </a:spcAft>
              <a:buClrTx/>
              <a:buSzTx/>
              <a:buFont typeface="Symbol"/>
              <a:buChar char=""/>
              <a:tabLst/>
              <a:defRPr/>
            </a:pPr>
            <a:endParaRPr kumimoji="0" lang="en-US" sz="3200" b="0" i="0" u="none" strike="noStrike" kern="1200" cap="none" spc="0" normalizeH="0" baseline="0" noProof="0" dirty="0" smtClean="0">
              <a:ln>
                <a:noFill/>
              </a:ln>
              <a:solidFill>
                <a:srgbClr val="002060"/>
              </a:solidFill>
              <a:effectLst/>
              <a:uLnTx/>
              <a:uFillTx/>
              <a:latin typeface="Arial" pitchFamily="34" charset="0"/>
              <a:ea typeface="Calibri"/>
              <a:cs typeface="Arial" pitchFamily="34" charset="0"/>
            </a:endParaRPr>
          </a:p>
        </p:txBody>
      </p:sp>
      <p:pic>
        <p:nvPicPr>
          <p:cNvPr id="12" name="Picture 2" descr="C:\Users\User\Documents\POPIDOCS\ΕΡΓΑ\ΕΥΔΑΠ 2017\Eκπαίδευση ISO\images (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80112" y="2492896"/>
            <a:ext cx="2667000" cy="1714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833016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323528" y="1429209"/>
            <a:ext cx="8229600" cy="39604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lumMod val="75000"/>
                  </a:schemeClr>
                </a:solidFill>
                <a:latin typeface="Arial" charset="0"/>
              </a:rPr>
              <a:t>Clause</a:t>
            </a:r>
            <a:r>
              <a:rPr lang="el-GR" dirty="0" smtClean="0">
                <a:solidFill>
                  <a:schemeClr val="accent1">
                    <a:lumMod val="75000"/>
                  </a:schemeClr>
                </a:solidFill>
                <a:latin typeface="Arial" charset="0"/>
              </a:rPr>
              <a:t> 6</a:t>
            </a:r>
            <a:r>
              <a:rPr lang="en-US" dirty="0" smtClean="0">
                <a:solidFill>
                  <a:schemeClr val="accent1">
                    <a:lumMod val="75000"/>
                  </a:schemeClr>
                </a:solidFill>
                <a:latin typeface="Arial" charset="0"/>
              </a:rPr>
              <a:t>: PLANNING</a:t>
            </a:r>
          </a:p>
          <a:p>
            <a:pPr marL="342900" lvl="1" indent="-342900" algn="just">
              <a:buClr>
                <a:schemeClr val="accent1"/>
              </a:buClr>
              <a:buSzPct val="65000"/>
              <a:buFont typeface="Wingdings" pitchFamily="2" charset="2"/>
              <a:buChar char="q"/>
              <a:defRPr/>
            </a:pPr>
            <a:r>
              <a:rPr lang="en-US" sz="1600" dirty="0">
                <a:cs typeface="Times New Roman" pitchFamily="18" charset="0"/>
              </a:rPr>
              <a:t>In the context of risk management, the </a:t>
            </a:r>
            <a:r>
              <a:rPr lang="en-US" sz="1600" dirty="0" err="1">
                <a:cs typeface="Times New Roman" pitchFamily="18" charset="0"/>
              </a:rPr>
              <a:t>Organisation</a:t>
            </a:r>
            <a:r>
              <a:rPr lang="en-US" sz="1600" dirty="0">
                <a:cs typeface="Times New Roman" pitchFamily="18" charset="0"/>
              </a:rPr>
              <a:t> should be able to identify the positive results of a risk </a:t>
            </a:r>
            <a:r>
              <a:rPr lang="el-GR" sz="1600" dirty="0">
                <a:cs typeface="Times New Roman" pitchFamily="18" charset="0"/>
              </a:rPr>
              <a:t>(</a:t>
            </a:r>
            <a:r>
              <a:rPr lang="en-US" sz="1600" dirty="0">
                <a:cs typeface="Times New Roman" pitchFamily="18" charset="0"/>
              </a:rPr>
              <a:t>opportunities</a:t>
            </a:r>
            <a:r>
              <a:rPr lang="el-GR" sz="1600" dirty="0">
                <a:cs typeface="Times New Roman" pitchFamily="18" charset="0"/>
              </a:rPr>
              <a:t>)  </a:t>
            </a:r>
            <a:r>
              <a:rPr lang="en-US" sz="1600" dirty="0">
                <a:cs typeface="Times New Roman" pitchFamily="18" charset="0"/>
              </a:rPr>
              <a:t>and the negative results </a:t>
            </a:r>
            <a:r>
              <a:rPr lang="el-GR" sz="1600" dirty="0">
                <a:cs typeface="Times New Roman" pitchFamily="18" charset="0"/>
              </a:rPr>
              <a:t>(</a:t>
            </a:r>
            <a:r>
              <a:rPr lang="en-US" sz="1600" dirty="0">
                <a:cs typeface="Times New Roman" pitchFamily="18" charset="0"/>
              </a:rPr>
              <a:t>threats</a:t>
            </a:r>
            <a:r>
              <a:rPr lang="el-GR" sz="1600" dirty="0">
                <a:cs typeface="Times New Roman" pitchFamily="18" charset="0"/>
              </a:rPr>
              <a:t>). </a:t>
            </a:r>
          </a:p>
          <a:p>
            <a:pPr marL="342900" lvl="1" indent="-342900" algn="just">
              <a:spcAft>
                <a:spcPts val="1000"/>
              </a:spcAft>
              <a:buClr>
                <a:schemeClr val="accent1"/>
              </a:buClr>
              <a:buSzPct val="65000"/>
              <a:buFont typeface="Wingdings" pitchFamily="2" charset="2"/>
              <a:buChar char="q"/>
              <a:defRPr/>
            </a:pPr>
            <a:r>
              <a:rPr lang="en-US" sz="1600" dirty="0">
                <a:cs typeface="Times New Roman" pitchFamily="18" charset="0"/>
              </a:rPr>
              <a:t>The </a:t>
            </a:r>
            <a:r>
              <a:rPr lang="en-US" sz="1600" dirty="0" err="1">
                <a:cs typeface="Times New Roman" pitchFamily="18" charset="0"/>
              </a:rPr>
              <a:t>Organisation</a:t>
            </a:r>
            <a:r>
              <a:rPr lang="en-US" sz="1600" dirty="0">
                <a:cs typeface="Times New Roman" pitchFamily="18" charset="0"/>
              </a:rPr>
              <a:t> should incorporate and implement actions for mitigating threats and exploiting opportunities within the processes of the QMS and evaluate their effectiveness</a:t>
            </a:r>
          </a:p>
          <a:p>
            <a:pPr marL="342900" lvl="1" indent="-342900" algn="just">
              <a:buClr>
                <a:schemeClr val="accent1"/>
              </a:buClr>
              <a:buSzPct val="65000"/>
              <a:buFont typeface="Wingdings" pitchFamily="2" charset="2"/>
              <a:buChar char="q"/>
              <a:defRPr/>
            </a:pPr>
            <a:r>
              <a:rPr lang="en-US" sz="1600" dirty="0">
                <a:cs typeface="Times New Roman" pitchFamily="18" charset="0"/>
              </a:rPr>
              <a:t>Quality Targets – Implementation planning</a:t>
            </a:r>
          </a:p>
          <a:p>
            <a:pPr marL="342900" lvl="1" indent="-342900" algn="just">
              <a:buClr>
                <a:schemeClr val="accent1"/>
              </a:buClr>
              <a:buSzPct val="65000"/>
              <a:buFont typeface="Wingdings" pitchFamily="2" charset="2"/>
              <a:buChar char="q"/>
              <a:defRPr/>
            </a:pPr>
            <a:r>
              <a:rPr lang="en-US" sz="1600" dirty="0">
                <a:cs typeface="Times New Roman" pitchFamily="18" charset="0"/>
              </a:rPr>
              <a:t>Planning of changes to the QMS</a:t>
            </a:r>
            <a:r>
              <a:rPr lang="el-GR" sz="1600" dirty="0">
                <a:cs typeface="Times New Roman" pitchFamily="18" charset="0"/>
              </a:rPr>
              <a:t>.</a:t>
            </a: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92474" y="3717031"/>
            <a:ext cx="2694580" cy="2113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2647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323528" y="1571612"/>
            <a:ext cx="8229600" cy="3801604"/>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800" dirty="0" smtClean="0">
                <a:solidFill>
                  <a:schemeClr val="accent1">
                    <a:lumMod val="75000"/>
                  </a:schemeClr>
                </a:solidFill>
              </a:rPr>
              <a:t>Clause</a:t>
            </a:r>
            <a:r>
              <a:rPr lang="el-GR" sz="3800" dirty="0" smtClean="0">
                <a:solidFill>
                  <a:schemeClr val="accent1">
                    <a:lumMod val="75000"/>
                  </a:schemeClr>
                </a:solidFill>
              </a:rPr>
              <a:t> </a:t>
            </a:r>
            <a:r>
              <a:rPr lang="en-US" sz="3800" dirty="0" smtClean="0">
                <a:solidFill>
                  <a:schemeClr val="accent1">
                    <a:lumMod val="75000"/>
                  </a:schemeClr>
                </a:solidFill>
              </a:rPr>
              <a:t>7: SUPPORT</a:t>
            </a:r>
          </a:p>
          <a:p>
            <a:endParaRPr lang="en-US" sz="3800" dirty="0" smtClean="0">
              <a:solidFill>
                <a:schemeClr val="accent1">
                  <a:lumMod val="75000"/>
                </a:schemeClr>
              </a:solidFill>
            </a:endParaRPr>
          </a:p>
          <a:p>
            <a:pPr marL="342900" lvl="1" indent="-342900" algn="just">
              <a:buFont typeface="Wingdings" pitchFamily="2" charset="2"/>
              <a:buChar char="q"/>
              <a:defRPr/>
            </a:pPr>
            <a:r>
              <a:rPr lang="en-US" sz="3800" dirty="0" smtClean="0">
                <a:cs typeface="Times New Roman" pitchFamily="18" charset="0"/>
              </a:rPr>
              <a:t>The </a:t>
            </a:r>
            <a:r>
              <a:rPr lang="en-US" sz="3800" dirty="0" err="1" smtClean="0">
                <a:cs typeface="Times New Roman" pitchFamily="18" charset="0"/>
              </a:rPr>
              <a:t>Organisation’s</a:t>
            </a:r>
            <a:r>
              <a:rPr lang="en-US" sz="3800" dirty="0" smtClean="0">
                <a:cs typeface="Times New Roman" pitchFamily="18" charset="0"/>
              </a:rPr>
              <a:t> resources  comprise of existing internal resources</a:t>
            </a:r>
            <a:r>
              <a:rPr lang="el-GR" sz="3800" dirty="0" smtClean="0">
                <a:cs typeface="Times New Roman" pitchFamily="18" charset="0"/>
              </a:rPr>
              <a:t>:</a:t>
            </a:r>
          </a:p>
          <a:p>
            <a:pPr marL="742950" lvl="2" indent="-342900">
              <a:buFont typeface="Wingdings" pitchFamily="2" charset="2"/>
              <a:buChar char="ü"/>
              <a:defRPr/>
            </a:pPr>
            <a:r>
              <a:rPr lang="en-US" sz="3800" dirty="0" smtClean="0">
                <a:cs typeface="Times New Roman" pitchFamily="18" charset="0"/>
              </a:rPr>
              <a:t>infrastructure</a:t>
            </a:r>
            <a:r>
              <a:rPr lang="el-GR" sz="3800" dirty="0" smtClean="0">
                <a:cs typeface="Times New Roman" pitchFamily="18" charset="0"/>
              </a:rPr>
              <a:t>,</a:t>
            </a:r>
          </a:p>
          <a:p>
            <a:pPr marL="742950" lvl="2" indent="-342900">
              <a:buFont typeface="Wingdings" pitchFamily="2" charset="2"/>
              <a:buChar char="ü"/>
              <a:defRPr/>
            </a:pPr>
            <a:r>
              <a:rPr lang="en-US" sz="3800" dirty="0" smtClean="0">
                <a:cs typeface="Times New Roman" pitchFamily="18" charset="0"/>
              </a:rPr>
              <a:t>staff</a:t>
            </a:r>
            <a:endParaRPr lang="el-GR" sz="3800" dirty="0" smtClean="0">
              <a:cs typeface="Times New Roman" pitchFamily="18" charset="0"/>
            </a:endParaRPr>
          </a:p>
          <a:p>
            <a:pPr marL="742950" lvl="2" indent="-342900">
              <a:buFont typeface="Wingdings" pitchFamily="2" charset="2"/>
              <a:buChar char="ü"/>
              <a:defRPr/>
            </a:pPr>
            <a:r>
              <a:rPr lang="en-US" sz="3800" dirty="0" smtClean="0">
                <a:cs typeface="Times New Roman" pitchFamily="18" charset="0"/>
              </a:rPr>
              <a:t>and anything that needs to be sourced from external providers (suppliers.).</a:t>
            </a:r>
            <a:endParaRPr lang="el-GR" sz="3800" dirty="0" smtClean="0">
              <a:cs typeface="Times New Roman" pitchFamily="18" charset="0"/>
            </a:endParaRPr>
          </a:p>
          <a:p>
            <a:pPr>
              <a:lnSpc>
                <a:spcPct val="120000"/>
              </a:lnSpc>
              <a:spcBef>
                <a:spcPts val="0"/>
              </a:spcBef>
              <a:spcAft>
                <a:spcPts val="600"/>
              </a:spcAft>
            </a:pPr>
            <a:endParaRPr lang="en-US" sz="3800" dirty="0" smtClean="0">
              <a:ea typeface="Calibri"/>
              <a:cs typeface="Arial" panose="020B0604020202020204" pitchFamily="34" charset="0"/>
            </a:endParaRPr>
          </a:p>
          <a:p>
            <a:pPr>
              <a:lnSpc>
                <a:spcPct val="120000"/>
              </a:lnSpc>
              <a:spcBef>
                <a:spcPts val="0"/>
              </a:spcBef>
              <a:spcAft>
                <a:spcPts val="600"/>
              </a:spcAft>
            </a:pPr>
            <a:endParaRPr lang="el-GR" sz="3800" dirty="0" smtClean="0">
              <a:ea typeface="Calibri"/>
              <a:cs typeface="Arial" panose="020B0604020202020204" pitchFamily="34" charset="0"/>
            </a:endParaRPr>
          </a:p>
          <a:p>
            <a:pPr marL="342900" lvl="1" indent="-342900" algn="just">
              <a:buFont typeface="Wingdings" pitchFamily="2" charset="2"/>
              <a:buChar char="q"/>
              <a:defRPr/>
            </a:pPr>
            <a:r>
              <a:rPr lang="en-US" sz="3800" dirty="0" smtClean="0">
                <a:cs typeface="Times New Roman" pitchFamily="18" charset="0"/>
              </a:rPr>
              <a:t>Environment for the implementation of processes</a:t>
            </a:r>
            <a:endParaRPr lang="el-GR" sz="3800" dirty="0" smtClean="0">
              <a:cs typeface="Times New Roman" pitchFamily="18" charset="0"/>
            </a:endParaRPr>
          </a:p>
          <a:p>
            <a:pPr marL="342900" lvl="1" indent="-342900" algn="just">
              <a:buFont typeface="Wingdings" pitchFamily="2" charset="2"/>
              <a:buChar char="q"/>
              <a:defRPr/>
            </a:pPr>
            <a:r>
              <a:rPr lang="en-US" sz="3800" dirty="0" smtClean="0">
                <a:cs typeface="Times New Roman" pitchFamily="18" charset="0"/>
              </a:rPr>
              <a:t>Monitoring and measurement of resources</a:t>
            </a:r>
            <a:endParaRPr lang="el-GR" sz="3800" dirty="0" smtClean="0">
              <a:cs typeface="Arial" panose="020B0604020202020204" pitchFamily="34" charset="0"/>
            </a:endParaRPr>
          </a:p>
          <a:p>
            <a:pPr marL="342900" lvl="1" indent="-342900" algn="just">
              <a:buFont typeface="Wingdings" pitchFamily="2" charset="2"/>
              <a:buChar char="q"/>
              <a:defRPr/>
            </a:pPr>
            <a:r>
              <a:rPr lang="en-US" sz="3800" dirty="0" smtClean="0">
                <a:cs typeface="Times New Roman" pitchFamily="18" charset="0"/>
              </a:rPr>
              <a:t>Measurements and  the ability to trace them</a:t>
            </a:r>
            <a:endParaRPr lang="el-GR" sz="3800" dirty="0" smtClean="0">
              <a:cs typeface="Times New Roman" pitchFamily="18" charset="0"/>
            </a:endParaRPr>
          </a:p>
          <a:p>
            <a:pPr marL="342900" lvl="1" indent="-342900" algn="just">
              <a:buFont typeface="Wingdings" pitchFamily="2" charset="2"/>
              <a:buChar char="q"/>
              <a:defRPr/>
            </a:pPr>
            <a:r>
              <a:rPr lang="en-US" sz="3800" dirty="0" smtClean="0">
                <a:cs typeface="Times New Roman" pitchFamily="18" charset="0"/>
              </a:rPr>
              <a:t>Operational knowledge</a:t>
            </a:r>
          </a:p>
          <a:p>
            <a:pPr marL="342900" lvl="1" indent="-342900" algn="just">
              <a:buFont typeface="Wingdings" pitchFamily="2" charset="2"/>
              <a:buChar char="q"/>
              <a:defRPr/>
            </a:pPr>
            <a:r>
              <a:rPr lang="en-US" sz="3800" dirty="0" smtClean="0">
                <a:cs typeface="Times New Roman" pitchFamily="18" charset="0"/>
              </a:rPr>
              <a:t>Professional adequacy:  Staff’s professional adequacy is defined by the </a:t>
            </a:r>
            <a:r>
              <a:rPr lang="en-US" sz="3800" dirty="0" err="1" smtClean="0">
                <a:cs typeface="Times New Roman" pitchFamily="18" charset="0"/>
              </a:rPr>
              <a:t>Organisation</a:t>
            </a:r>
            <a:endParaRPr lang="el-GR" sz="3800" dirty="0" smtClean="0">
              <a:cs typeface="Times New Roman" pitchFamily="18" charset="0"/>
            </a:endParaRPr>
          </a:p>
          <a:p>
            <a:pPr marL="342900" lvl="1" indent="-342900" algn="just">
              <a:buFont typeface="Wingdings" pitchFamily="2" charset="2"/>
              <a:buChar char="q"/>
              <a:defRPr/>
            </a:pPr>
            <a:r>
              <a:rPr lang="en-US" sz="3800" dirty="0" smtClean="0">
                <a:cs typeface="Times New Roman" pitchFamily="18" charset="0"/>
              </a:rPr>
              <a:t>Awareness</a:t>
            </a:r>
            <a:endParaRPr lang="el-GR" sz="3800" dirty="0" smtClean="0">
              <a:cs typeface="Times New Roman" pitchFamily="18" charset="0"/>
            </a:endParaRPr>
          </a:p>
          <a:p>
            <a:pPr marL="342900" lvl="1" indent="-342900" algn="just">
              <a:buFont typeface="Wingdings" pitchFamily="2" charset="2"/>
              <a:buChar char="q"/>
              <a:defRPr/>
            </a:pPr>
            <a:r>
              <a:rPr lang="en-US" sz="3800" dirty="0" smtClean="0">
                <a:cs typeface="Times New Roman" pitchFamily="18" charset="0"/>
              </a:rPr>
              <a:t>Communication</a:t>
            </a:r>
            <a:endParaRPr lang="el-GR" sz="3800" dirty="0" smtClean="0">
              <a:cs typeface="Times New Roman" pitchFamily="18" charset="0"/>
            </a:endParaRPr>
          </a:p>
          <a:p>
            <a:pPr marL="0" indent="0">
              <a:buFont typeface="Arial" pitchFamily="34" charset="0"/>
              <a:buNone/>
            </a:pPr>
            <a:endParaRPr lang="el-GR" dirty="0" smtClean="0"/>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pic>
        <p:nvPicPr>
          <p:cNvPr id="11" name="9 - Εικόνα"/>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8281" y="3010953"/>
            <a:ext cx="1008385" cy="90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10 - Εικόνα"/>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44208" y="3074548"/>
            <a:ext cx="792064" cy="77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11 - Εικόνα"/>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68344" y="3143279"/>
            <a:ext cx="682741" cy="768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8755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609600" y="1219200"/>
            <a:ext cx="8229600" cy="3733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accent1">
                    <a:lumMod val="75000"/>
                  </a:schemeClr>
                </a:solidFill>
                <a:latin typeface="Arial" charset="0"/>
              </a:rPr>
              <a:t>Clause</a:t>
            </a:r>
            <a:r>
              <a:rPr lang="el-GR" sz="1800" dirty="0" smtClean="0">
                <a:solidFill>
                  <a:schemeClr val="accent1">
                    <a:lumMod val="75000"/>
                  </a:schemeClr>
                </a:solidFill>
                <a:latin typeface="Arial" charset="0"/>
              </a:rPr>
              <a:t> </a:t>
            </a:r>
            <a:r>
              <a:rPr lang="en-US" sz="1800" dirty="0" smtClean="0">
                <a:solidFill>
                  <a:schemeClr val="accent1">
                    <a:lumMod val="75000"/>
                  </a:schemeClr>
                </a:solidFill>
                <a:latin typeface="Arial" charset="0"/>
              </a:rPr>
              <a:t>8: OPERATIONS</a:t>
            </a:r>
          </a:p>
          <a:p>
            <a:pPr marL="342900" lvl="1" indent="-342900" algn="just">
              <a:buFont typeface="Wingdings" pitchFamily="2" charset="2"/>
              <a:buChar char="q"/>
              <a:defRPr/>
            </a:pPr>
            <a:r>
              <a:rPr lang="en-US" sz="1800" dirty="0" smtClean="0">
                <a:cs typeface="Times New Roman" pitchFamily="18" charset="0"/>
              </a:rPr>
              <a:t>Operations planning and control: At the implementation of processes the </a:t>
            </a:r>
            <a:r>
              <a:rPr lang="en-US" sz="1800" dirty="0" err="1" smtClean="0">
                <a:cs typeface="Times New Roman" pitchFamily="18" charset="0"/>
              </a:rPr>
              <a:t>Organisation</a:t>
            </a:r>
            <a:r>
              <a:rPr lang="en-US" sz="1800" dirty="0" smtClean="0">
                <a:cs typeface="Times New Roman" pitchFamily="18" charset="0"/>
              </a:rPr>
              <a:t> should:</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define the requirements on products and services,</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define the control criteria of its processes and the criteria of approval of its products and services,</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define its resources</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define the auditing of its processes based on the criteria</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keep appropriately evidenced information to the necessary degree</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Monitor the actions of </a:t>
            </a:r>
            <a:r>
              <a:rPr lang="en-US" sz="1800" b="1" dirty="0" smtClean="0">
                <a:cs typeface="Times New Roman" pitchFamily="18" charset="0"/>
              </a:rPr>
              <a:t>risk management </a:t>
            </a:r>
            <a:r>
              <a:rPr lang="en-US" sz="1800" dirty="0" smtClean="0">
                <a:cs typeface="Times New Roman" pitchFamily="18" charset="0"/>
              </a:rPr>
              <a:t>and the</a:t>
            </a:r>
            <a:r>
              <a:rPr lang="el-GR" sz="1800" dirty="0" smtClean="0">
                <a:cs typeface="Times New Roman" pitchFamily="18" charset="0"/>
              </a:rPr>
              <a:t> </a:t>
            </a:r>
            <a:r>
              <a:rPr lang="en-US" sz="1800" b="1" dirty="0" smtClean="0">
                <a:cs typeface="Times New Roman" pitchFamily="18" charset="0"/>
              </a:rPr>
              <a:t>Improvement Cycle</a:t>
            </a:r>
            <a:r>
              <a:rPr lang="el-GR" sz="1800" dirty="0" smtClean="0">
                <a:cs typeface="Times New Roman" pitchFamily="18" charset="0"/>
              </a:rPr>
              <a:t>. </a:t>
            </a:r>
          </a:p>
          <a:p>
            <a:endParaRPr lang="en-US" dirty="0">
              <a:solidFill>
                <a:schemeClr val="accent1">
                  <a:lumMod val="75000"/>
                </a:schemeClr>
              </a:solidFill>
              <a:latin typeface="Arial" charset="0"/>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4974035"/>
            <a:ext cx="1723200" cy="123550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xmlns="" val="3616067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endParaRPr lang="el-GR" altLang="el-GR" b="1" dirty="0">
              <a:solidFill>
                <a:srgbClr val="002060"/>
              </a:solidFill>
            </a:endParaRPr>
          </a:p>
        </p:txBody>
      </p:sp>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17666" y="1295400"/>
            <a:ext cx="8229600" cy="3962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None/>
              <a:defRPr/>
            </a:pPr>
            <a:endParaRPr lang="en-US" sz="1800" dirty="0" smtClean="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Communication with the customers.</a:t>
            </a:r>
            <a:endParaRPr lang="el-GR" sz="1800" dirty="0" smtClean="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Definition of the requirements for products and services. The requirements include:</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Legal and regulatory requirements,</a:t>
            </a:r>
            <a:endParaRPr lang="el-GR" sz="1800" dirty="0" smtClean="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Requirements defined by the </a:t>
            </a:r>
            <a:r>
              <a:rPr lang="en-US" sz="1800" dirty="0" err="1" smtClean="0">
                <a:cs typeface="Times New Roman" pitchFamily="18" charset="0"/>
              </a:rPr>
              <a:t>Organisation</a:t>
            </a:r>
            <a:r>
              <a:rPr lang="el-GR" sz="1800" dirty="0" smtClean="0">
                <a:cs typeface="Times New Roman" pitchFamily="18" charset="0"/>
              </a:rPr>
              <a:t>,</a:t>
            </a:r>
          </a:p>
          <a:p>
            <a:pPr marL="742950" lvl="2" indent="-342900">
              <a:buFont typeface="Wingdings" pitchFamily="2" charset="2"/>
              <a:buChar char="ü"/>
              <a:defRPr/>
            </a:pPr>
            <a:r>
              <a:rPr lang="en-US" sz="1800" dirty="0" smtClean="0">
                <a:cs typeface="Times New Roman" pitchFamily="18" charset="0"/>
              </a:rPr>
              <a:t>Requirements defined by the customer.</a:t>
            </a:r>
          </a:p>
          <a:p>
            <a:pPr marL="342900" lvl="1" indent="-342900" algn="just">
              <a:buFont typeface="Wingdings" pitchFamily="2" charset="2"/>
              <a:buChar char="q"/>
              <a:defRPr/>
            </a:pPr>
            <a:r>
              <a:rPr lang="en-US" sz="1800" dirty="0" smtClean="0">
                <a:cs typeface="Times New Roman" pitchFamily="18" charset="0"/>
              </a:rPr>
              <a:t>Review of the requirements before the release of the product or service.</a:t>
            </a:r>
            <a:endParaRPr lang="el-GR" sz="1800" dirty="0" smtClean="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Release of the product or service.</a:t>
            </a:r>
            <a:endParaRPr lang="el-GR" sz="1800" dirty="0" smtClean="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Post-delivery activities (related to warranties and standard obligations)</a:t>
            </a:r>
          </a:p>
          <a:p>
            <a:pPr marL="342900" lvl="1" indent="-342900" algn="just">
              <a:buFont typeface="Wingdings" pitchFamily="2" charset="2"/>
              <a:buChar char="q"/>
              <a:defRPr/>
            </a:pPr>
            <a:r>
              <a:rPr lang="en-US" sz="1800" dirty="0" smtClean="0">
                <a:cs typeface="Times New Roman" pitchFamily="18" charset="0"/>
              </a:rPr>
              <a:t>Design and development of products and services – Design of suitable processes.</a:t>
            </a:r>
            <a:endParaRPr lang="el-GR" sz="1800" dirty="0" smtClean="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Planning for the design and development of products and services.</a:t>
            </a: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1646677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446139" y="1371600"/>
            <a:ext cx="8229600" cy="3600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q"/>
              <a:defRPr/>
            </a:pPr>
            <a:r>
              <a:rPr lang="en-US" sz="1600" dirty="0" smtClean="0">
                <a:cs typeface="Times New Roman" pitchFamily="18" charset="0"/>
              </a:rPr>
              <a:t>Design and development control.</a:t>
            </a:r>
          </a:p>
          <a:p>
            <a:pPr marL="342900" lvl="1" indent="-342900" algn="just">
              <a:buFont typeface="Wingdings" pitchFamily="2" charset="2"/>
              <a:buChar char="q"/>
              <a:defRPr/>
            </a:pPr>
            <a:r>
              <a:rPr lang="en-US" sz="1600" dirty="0" smtClean="0">
                <a:cs typeface="Times New Roman" pitchFamily="18" charset="0"/>
              </a:rPr>
              <a:t>Amendments to the processes for the design and development of products and services.</a:t>
            </a:r>
          </a:p>
          <a:p>
            <a:pPr marL="342900" lvl="1" indent="-342900" algn="just">
              <a:buFont typeface="Wingdings" pitchFamily="2" charset="2"/>
              <a:buChar char="q"/>
              <a:defRPr/>
            </a:pPr>
            <a:r>
              <a:rPr lang="en-US" sz="1600" dirty="0" smtClean="0">
                <a:cs typeface="Times New Roman" pitchFamily="18" charset="0"/>
              </a:rPr>
              <a:t>Results of the design and development of products and services.</a:t>
            </a:r>
          </a:p>
          <a:p>
            <a:pPr marL="342900" lvl="1" indent="-342900" algn="just">
              <a:buFont typeface="Wingdings" pitchFamily="2" charset="2"/>
              <a:buChar char="q"/>
              <a:defRPr/>
            </a:pPr>
            <a:r>
              <a:rPr lang="en-US" sz="1600" dirty="0" smtClean="0">
                <a:cs typeface="Times New Roman" pitchFamily="18" charset="0"/>
              </a:rPr>
              <a:t>Production of products and provision of services.</a:t>
            </a:r>
            <a:endParaRPr lang="el-GR" sz="1600" dirty="0" smtClean="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Audit of production of products and provision of services.</a:t>
            </a:r>
            <a:endParaRPr lang="el-GR" sz="1600" dirty="0" smtClean="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Identification and tracing.</a:t>
            </a:r>
            <a:endParaRPr lang="el-GR" sz="1600" dirty="0" smtClean="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Management of non-compliant results. The non-compliant result:</a:t>
            </a:r>
            <a:endParaRPr lang="el-GR" sz="1600" dirty="0" smtClean="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corrected</a:t>
            </a:r>
            <a:r>
              <a:rPr lang="el-GR" sz="1600" dirty="0" smtClean="0">
                <a:cs typeface="Times New Roman" pitchFamily="18" charset="0"/>
              </a:rPr>
              <a:t> (</a:t>
            </a:r>
            <a:r>
              <a:rPr lang="en-US" sz="1600" dirty="0" smtClean="0">
                <a:cs typeface="Times New Roman" pitchFamily="18" charset="0"/>
              </a:rPr>
              <a:t>in this case compliance with requirements must be verified)</a:t>
            </a:r>
            <a:r>
              <a:rPr lang="el-GR" sz="1600" dirty="0" smtClean="0">
                <a:cs typeface="Times New Roman" pitchFamily="18" charset="0"/>
              </a:rPr>
              <a:t>,</a:t>
            </a:r>
          </a:p>
          <a:p>
            <a:pPr marL="742950" lvl="2" indent="-342900">
              <a:buFont typeface="Wingdings" pitchFamily="2" charset="2"/>
              <a:buChar char="ü"/>
              <a:defRPr/>
            </a:pPr>
            <a:r>
              <a:rPr lang="en-US" sz="1600" dirty="0" smtClean="0">
                <a:cs typeface="Times New Roman" pitchFamily="18" charset="0"/>
              </a:rPr>
              <a:t>can be separated and secluded</a:t>
            </a:r>
            <a:r>
              <a:rPr lang="el-GR" sz="1600" dirty="0" smtClean="0">
                <a:cs typeface="Times New Roman" pitchFamily="18" charset="0"/>
              </a:rPr>
              <a:t>,</a:t>
            </a:r>
            <a:endParaRPr lang="en-US" sz="1600" dirty="0" smtClean="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Implies  informing the customer and </a:t>
            </a:r>
            <a:r>
              <a:rPr lang="en-US" sz="1600" dirty="0" err="1" smtClean="0">
                <a:cs typeface="Times New Roman" pitchFamily="18" charset="0"/>
              </a:rPr>
              <a:t>authorisation</a:t>
            </a:r>
            <a:r>
              <a:rPr lang="en-US" sz="1600" dirty="0" smtClean="0">
                <a:cs typeface="Times New Roman" pitchFamily="18" charset="0"/>
              </a:rPr>
              <a:t> to release the defective product or service,</a:t>
            </a:r>
            <a:endParaRPr lang="el-GR" sz="1600" dirty="0" smtClean="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returned</a:t>
            </a:r>
            <a:r>
              <a:rPr lang="el-GR" sz="1600" dirty="0" smtClean="0">
                <a:cs typeface="Times New Roman" pitchFamily="18" charset="0"/>
              </a:rPr>
              <a:t>,</a:t>
            </a:r>
          </a:p>
          <a:p>
            <a:pPr marL="742950" lvl="2" indent="-342900">
              <a:buFont typeface="Wingdings" pitchFamily="2" charset="2"/>
              <a:buChar char="ü"/>
              <a:defRPr/>
            </a:pPr>
            <a:r>
              <a:rPr lang="en-US" sz="1600" dirty="0" smtClean="0">
                <a:cs typeface="Times New Roman" pitchFamily="18" charset="0"/>
              </a:rPr>
              <a:t>Leads to the cease of the provision of the product or service.</a:t>
            </a:r>
            <a:endParaRPr lang="el-GR" sz="1600" dirty="0" smtClean="0">
              <a:cs typeface="Times New Roman" pitchFamily="18" charset="0"/>
            </a:endParaRP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2616190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23528" y="1447800"/>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q"/>
              <a:defRPr/>
            </a:pPr>
            <a:r>
              <a:rPr lang="en-US" sz="1600" dirty="0" smtClean="0">
                <a:cs typeface="Times New Roman" pitchFamily="18" charset="0"/>
              </a:rPr>
              <a:t>Audit of products and services provided by external parties</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must ensure that processes, services or products provided by external parties (suppliers) do not impact negatively on its ability to offer compliant products and services to its customers.</a:t>
            </a:r>
            <a:endParaRPr lang="el-GR" sz="1600" dirty="0" smtClean="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Information to external providers</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Within the context of its cooperation with external providers the </a:t>
            </a:r>
            <a:r>
              <a:rPr lang="en-US" sz="1600" dirty="0" err="1" smtClean="0">
                <a:cs typeface="Times New Roman" pitchFamily="18" charset="0"/>
              </a:rPr>
              <a:t>Organisation</a:t>
            </a:r>
            <a:r>
              <a:rPr lang="en-US" sz="1600" dirty="0" smtClean="0">
                <a:cs typeface="Times New Roman" pitchFamily="18" charset="0"/>
              </a:rPr>
              <a:t> should inform them of the requirements governing this cooperation.</a:t>
            </a:r>
            <a:endParaRPr lang="el-GR" dirty="0" smtClean="0"/>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pic>
        <p:nvPicPr>
          <p:cNvPr id="9" name="Picture 2" descr="C:\Users\User\Documents\POPIDOCS\ΕΡΓΑ\ΕΥΔΑΠ 2017\Eκπαίδευση ISO\images (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3933748"/>
            <a:ext cx="1990725" cy="20843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625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rPr>
              <a:t>Learning </a:t>
            </a:r>
            <a:r>
              <a:rPr lang="it-IT" sz="3200" b="1" dirty="0" err="1" smtClean="0">
                <a:solidFill>
                  <a:schemeClr val="tx1">
                    <a:lumMod val="85000"/>
                    <a:lumOff val="15000"/>
                  </a:schemeClr>
                </a:solidFill>
                <a:effectLst>
                  <a:outerShdw blurRad="38100" dist="38100" dir="2700000" algn="tl">
                    <a:srgbClr val="000000">
                      <a:alpha val="43137"/>
                    </a:srgbClr>
                  </a:outerShdw>
                </a:effectLst>
              </a:rPr>
              <a:t>outcomes</a:t>
            </a:r>
            <a:endParaRPr lang="it-IT"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CasellaDiTesto 9"/>
          <p:cNvSpPr txBox="1"/>
          <p:nvPr/>
        </p:nvSpPr>
        <p:spPr>
          <a:xfrm>
            <a:off x="457200" y="1371600"/>
            <a:ext cx="7924800" cy="4524315"/>
          </a:xfrm>
          <a:prstGeom prst="rect">
            <a:avLst/>
          </a:prstGeom>
          <a:noFill/>
        </p:spPr>
        <p:txBody>
          <a:bodyPr wrap="square" rtlCol="0">
            <a:spAutoFit/>
          </a:bodyPr>
          <a:lstStyle/>
          <a:p>
            <a:r>
              <a:rPr lang="en-US" sz="2400" dirty="0" smtClean="0"/>
              <a:t>The trainee/student will be able to:</a:t>
            </a:r>
          </a:p>
          <a:p>
            <a:pPr>
              <a:buFont typeface="Wingdings" pitchFamily="2" charset="2"/>
              <a:buChar char="Ø"/>
            </a:pPr>
            <a:r>
              <a:rPr lang="en-US" sz="2400" dirty="0" smtClean="0"/>
              <a:t>understand the basic purpose of  quality management systems, as for ISO 9000</a:t>
            </a:r>
          </a:p>
          <a:p>
            <a:pPr>
              <a:buFont typeface="Wingdings" pitchFamily="2" charset="2"/>
              <a:buChar char="Ø"/>
            </a:pPr>
            <a:r>
              <a:rPr lang="en-US" sz="2400" dirty="0" smtClean="0"/>
              <a:t>understand the seven quality management principles and their correlation to organizational context and performance improvement</a:t>
            </a:r>
          </a:p>
          <a:p>
            <a:pPr>
              <a:buFont typeface="Wingdings" pitchFamily="2" charset="2"/>
              <a:buChar char="Ø"/>
            </a:pPr>
            <a:r>
              <a:rPr lang="en-US" sz="2400" dirty="0" smtClean="0"/>
              <a:t>adopt a threats and opportunities approach to quality management</a:t>
            </a:r>
          </a:p>
          <a:p>
            <a:pPr>
              <a:buFont typeface="Wingdings" pitchFamily="2" charset="2"/>
              <a:buChar char="Ø"/>
            </a:pPr>
            <a:r>
              <a:rPr lang="en-US" sz="2400" dirty="0" err="1" smtClean="0"/>
              <a:t>aquire</a:t>
            </a:r>
            <a:r>
              <a:rPr lang="en-US" sz="2400" dirty="0" smtClean="0"/>
              <a:t> a first introduction to the Structure &amp; Requirements of the ISO 9001:2015 Standard</a:t>
            </a:r>
          </a:p>
          <a:p>
            <a:endParaRPr lang="en-US" sz="2400" dirty="0" smtClean="0"/>
          </a:p>
          <a:p>
            <a:r>
              <a:rPr lang="en-US" sz="2400" dirty="0"/>
              <a:t>	</a:t>
            </a: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Tree>
    <p:extLst>
      <p:ext uri="{BB962C8B-B14F-4D97-AF65-F5344CB8AC3E}">
        <p14:creationId xmlns:p14="http://schemas.microsoft.com/office/powerpoint/2010/main" xmlns="" val="3374534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323528" y="1295400"/>
            <a:ext cx="8229600" cy="42672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lumMod val="75000"/>
                  </a:schemeClr>
                </a:solidFill>
                <a:latin typeface="Arial" charset="0"/>
              </a:rPr>
              <a:t>Clause</a:t>
            </a:r>
            <a:r>
              <a:rPr lang="el-GR" dirty="0" smtClean="0">
                <a:solidFill>
                  <a:schemeClr val="accent1">
                    <a:lumMod val="75000"/>
                  </a:schemeClr>
                </a:solidFill>
                <a:latin typeface="Arial" charset="0"/>
              </a:rPr>
              <a:t> </a:t>
            </a:r>
            <a:r>
              <a:rPr lang="en-US" dirty="0" smtClean="0">
                <a:solidFill>
                  <a:schemeClr val="accent1">
                    <a:lumMod val="75000"/>
                  </a:schemeClr>
                </a:solidFill>
                <a:latin typeface="Arial" charset="0"/>
              </a:rPr>
              <a:t>9: PERFORMANCE EVALUATION)</a:t>
            </a:r>
          </a:p>
          <a:p>
            <a:endParaRPr lang="en-US" sz="2300" dirty="0" smtClean="0">
              <a:solidFill>
                <a:schemeClr val="accent1">
                  <a:lumMod val="75000"/>
                </a:schemeClr>
              </a:solidFill>
            </a:endParaRPr>
          </a:p>
          <a:p>
            <a:pPr marL="342900" lvl="1" indent="-342900" algn="just">
              <a:buFont typeface="Wingdings" pitchFamily="2" charset="2"/>
              <a:buChar char="q"/>
              <a:defRPr/>
            </a:pPr>
            <a:r>
              <a:rPr lang="en-US" sz="2300" dirty="0" smtClean="0">
                <a:cs typeface="Times New Roman" pitchFamily="18" charset="0"/>
              </a:rPr>
              <a:t>Monitoring  measurement analysis and evaluation</a:t>
            </a:r>
            <a:r>
              <a:rPr lang="el-GR" sz="2300" dirty="0" smtClean="0">
                <a:cs typeface="Times New Roman" pitchFamily="18" charset="0"/>
              </a:rPr>
              <a:t>. </a:t>
            </a:r>
            <a:endParaRPr lang="en-US" sz="2300" dirty="0" smtClean="0">
              <a:cs typeface="Arial" panose="020B0604020202020204" pitchFamily="34" charset="0"/>
            </a:endParaRPr>
          </a:p>
          <a:p>
            <a:pPr>
              <a:buFont typeface="Courier New" panose="02070309020205020404" pitchFamily="49" charset="0"/>
              <a:buChar char="o"/>
            </a:pPr>
            <a:r>
              <a:rPr lang="en-US" sz="2300" b="1" dirty="0" smtClean="0">
                <a:solidFill>
                  <a:srgbClr val="C00000"/>
                </a:solidFill>
              </a:rPr>
              <a:t> What should the </a:t>
            </a:r>
            <a:r>
              <a:rPr lang="en-US" sz="2300" b="1" dirty="0" err="1" smtClean="0">
                <a:solidFill>
                  <a:srgbClr val="C00000"/>
                </a:solidFill>
              </a:rPr>
              <a:t>Organisation</a:t>
            </a:r>
            <a:r>
              <a:rPr lang="en-US" sz="2300" b="1" dirty="0" smtClean="0">
                <a:solidFill>
                  <a:srgbClr val="C00000"/>
                </a:solidFill>
              </a:rPr>
              <a:t> do?</a:t>
            </a:r>
            <a:endParaRPr lang="el-GR" sz="2300" b="1" dirty="0" smtClean="0">
              <a:solidFill>
                <a:srgbClr val="C00000"/>
              </a:solidFill>
            </a:endParaRPr>
          </a:p>
          <a:p>
            <a:pPr>
              <a:buFont typeface="Courier New" panose="02070309020205020404" pitchFamily="49" charset="0"/>
              <a:buChar char="o"/>
            </a:pPr>
            <a:r>
              <a:rPr lang="en-US" sz="2300" dirty="0" smtClean="0">
                <a:solidFill>
                  <a:schemeClr val="bg2">
                    <a:lumMod val="50000"/>
                  </a:schemeClr>
                </a:solidFill>
              </a:rPr>
              <a:t>It should define</a:t>
            </a:r>
            <a:r>
              <a:rPr lang="el-GR" sz="2300" dirty="0" smtClean="0">
                <a:solidFill>
                  <a:schemeClr val="bg2">
                    <a:lumMod val="50000"/>
                  </a:schemeClr>
                </a:solidFill>
              </a:rPr>
              <a:t>:</a:t>
            </a:r>
          </a:p>
          <a:p>
            <a:pPr marL="742950" lvl="2" indent="-342900" algn="just">
              <a:buFont typeface="Wingdings" pitchFamily="2" charset="2"/>
              <a:buChar char="ü"/>
              <a:defRPr/>
            </a:pPr>
            <a:r>
              <a:rPr lang="en-US" sz="2300" dirty="0" smtClean="0">
                <a:cs typeface="Times New Roman" pitchFamily="18" charset="0"/>
              </a:rPr>
              <a:t>What its going to monitor, measure, </a:t>
            </a:r>
            <a:r>
              <a:rPr lang="en-US" sz="2300" dirty="0" err="1" smtClean="0">
                <a:cs typeface="Times New Roman" pitchFamily="18" charset="0"/>
              </a:rPr>
              <a:t>analyse</a:t>
            </a:r>
            <a:r>
              <a:rPr lang="en-US" sz="2300" dirty="0" smtClean="0">
                <a:cs typeface="Times New Roman" pitchFamily="18" charset="0"/>
              </a:rPr>
              <a:t> and evaluate</a:t>
            </a:r>
            <a:r>
              <a:rPr lang="el-GR" sz="2300" dirty="0" smtClean="0">
                <a:cs typeface="Times New Roman" pitchFamily="18" charset="0"/>
              </a:rPr>
              <a:t>,</a:t>
            </a:r>
            <a:r>
              <a:rPr lang="en-US" sz="2300" dirty="0" smtClean="0">
                <a:cs typeface="Times New Roman" pitchFamily="18" charset="0"/>
              </a:rPr>
              <a:t> </a:t>
            </a:r>
          </a:p>
          <a:p>
            <a:pPr marL="742950" lvl="2" indent="-342900" algn="just">
              <a:buFont typeface="Wingdings" pitchFamily="2" charset="2"/>
              <a:buChar char="ü"/>
              <a:defRPr/>
            </a:pPr>
            <a:r>
              <a:rPr lang="en-US" sz="2300" dirty="0" smtClean="0">
                <a:cs typeface="Times New Roman" pitchFamily="18" charset="0"/>
              </a:rPr>
              <a:t>When and with what frequency,</a:t>
            </a:r>
            <a:endParaRPr lang="el-GR" sz="2300" dirty="0" smtClean="0">
              <a:cs typeface="Times New Roman" pitchFamily="18" charset="0"/>
            </a:endParaRPr>
          </a:p>
          <a:p>
            <a:pPr marL="742950" lvl="2" indent="-342900" algn="just">
              <a:buFont typeface="Wingdings" pitchFamily="2" charset="2"/>
              <a:buChar char="ü"/>
              <a:defRPr/>
            </a:pPr>
            <a:r>
              <a:rPr lang="en-US" sz="2300" dirty="0" smtClean="0">
                <a:cs typeface="Times New Roman" pitchFamily="18" charset="0"/>
              </a:rPr>
              <a:t>With which methods.</a:t>
            </a:r>
            <a:r>
              <a:rPr lang="el-GR" sz="2300" dirty="0" smtClean="0">
                <a:cs typeface="Times New Roman" pitchFamily="18" charset="0"/>
              </a:rPr>
              <a:t>.</a:t>
            </a:r>
          </a:p>
          <a:p>
            <a:pPr marL="342900" lvl="1" indent="-342900" algn="just">
              <a:buFont typeface="Wingdings" pitchFamily="2" charset="2"/>
              <a:buChar char="q"/>
              <a:defRPr/>
            </a:pPr>
            <a:r>
              <a:rPr lang="en-US" sz="2300" dirty="0" smtClean="0">
                <a:cs typeface="Times New Roman" pitchFamily="18" charset="0"/>
              </a:rPr>
              <a:t>Customer satisfaction..</a:t>
            </a:r>
            <a:r>
              <a:rPr lang="el-GR" sz="2300" dirty="0" smtClean="0">
                <a:cs typeface="Times New Roman" pitchFamily="18" charset="0"/>
              </a:rPr>
              <a:t> </a:t>
            </a:r>
          </a:p>
          <a:p>
            <a:pPr marL="342900" lvl="1" indent="-342900" algn="just">
              <a:buFont typeface="Wingdings" pitchFamily="2" charset="2"/>
              <a:buChar char="q"/>
              <a:defRPr/>
            </a:pPr>
            <a:r>
              <a:rPr lang="en-US" sz="2300" dirty="0" smtClean="0">
                <a:cs typeface="Times New Roman" pitchFamily="18" charset="0"/>
              </a:rPr>
              <a:t>Analysis and evaluation.</a:t>
            </a:r>
            <a:endParaRPr lang="el-GR" sz="2300" dirty="0" smtClean="0">
              <a:cs typeface="Times New Roman" pitchFamily="18" charset="0"/>
            </a:endParaRPr>
          </a:p>
          <a:p>
            <a:pPr marL="342900" lvl="1" indent="-342900" algn="just">
              <a:buFont typeface="Wingdings" pitchFamily="2" charset="2"/>
              <a:buChar char="q"/>
              <a:defRPr/>
            </a:pPr>
            <a:r>
              <a:rPr lang="en-US" sz="2300" dirty="0" smtClean="0">
                <a:cs typeface="Times New Roman" pitchFamily="18" charset="0"/>
              </a:rPr>
              <a:t>Internal inspection – It should be conducted at scheduled times in order to evaluate</a:t>
            </a:r>
            <a:r>
              <a:rPr lang="el-GR" sz="2300" dirty="0" smtClean="0">
                <a:cs typeface="Times New Roman" pitchFamily="18" charset="0"/>
              </a:rPr>
              <a:t>:  </a:t>
            </a:r>
          </a:p>
          <a:p>
            <a:pPr marL="742950" lvl="2" indent="-342900" algn="just">
              <a:buFont typeface="Wingdings" pitchFamily="2" charset="2"/>
              <a:buChar char="ü"/>
              <a:defRPr/>
            </a:pPr>
            <a:r>
              <a:rPr lang="en-US" sz="2300" dirty="0" smtClean="0">
                <a:cs typeface="Times New Roman" pitchFamily="18" charset="0"/>
              </a:rPr>
              <a:t>The compliance of the QMS with internal and </a:t>
            </a:r>
            <a:r>
              <a:rPr lang="el-GR" sz="2300" dirty="0" smtClean="0">
                <a:cs typeface="Times New Roman" pitchFamily="18" charset="0"/>
              </a:rPr>
              <a:t>ISO 9001 2015 </a:t>
            </a:r>
            <a:r>
              <a:rPr lang="en-US" sz="2300" dirty="0" smtClean="0">
                <a:cs typeface="Times New Roman" pitchFamily="18" charset="0"/>
              </a:rPr>
              <a:t>requirements,</a:t>
            </a:r>
            <a:endParaRPr lang="el-GR" sz="2300" dirty="0" smtClean="0">
              <a:cs typeface="Times New Roman" pitchFamily="18" charset="0"/>
            </a:endParaRPr>
          </a:p>
          <a:p>
            <a:pPr marL="742950" lvl="2" indent="-342900" algn="just">
              <a:buFont typeface="Wingdings" pitchFamily="2" charset="2"/>
              <a:buChar char="ü"/>
              <a:defRPr/>
            </a:pPr>
            <a:r>
              <a:rPr lang="en-US" sz="2300" dirty="0" smtClean="0">
                <a:cs typeface="Times New Roman" pitchFamily="18" charset="0"/>
              </a:rPr>
              <a:t>The effectiveness of the QMS</a:t>
            </a:r>
            <a:r>
              <a:rPr lang="el-GR" sz="2300" dirty="0" smtClean="0">
                <a:cs typeface="Times New Roman" pitchFamily="18" charset="0"/>
              </a:rPr>
              <a:t>.</a:t>
            </a: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2286000"/>
            <a:ext cx="2088232" cy="1454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9824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3528" y="1371600"/>
            <a:ext cx="8229600" cy="4419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q"/>
              <a:defRPr/>
            </a:pPr>
            <a:r>
              <a:rPr lang="en-US" sz="1600" dirty="0" smtClean="0">
                <a:cs typeface="Times New Roman" pitchFamily="18" charset="0"/>
              </a:rPr>
              <a:t>Review from the Management</a:t>
            </a:r>
          </a:p>
          <a:p>
            <a:pPr marL="342900" lvl="1" indent="-342900" algn="just">
              <a:buFont typeface="Wingdings" pitchFamily="2" charset="2"/>
              <a:buChar char="q"/>
              <a:defRPr/>
            </a:pPr>
            <a:r>
              <a:rPr lang="en-US" sz="1600" i="1" dirty="0" smtClean="0">
                <a:solidFill>
                  <a:schemeClr val="bg2">
                    <a:lumMod val="50000"/>
                  </a:schemeClr>
                </a:solidFill>
                <a:cs typeface="Times New Roman" pitchFamily="18" charset="0"/>
              </a:rPr>
              <a:t>It is planned and executed on the following sectors:</a:t>
            </a:r>
            <a:endParaRPr lang="el-GR" sz="1600" i="1" dirty="0" smtClean="0">
              <a:solidFill>
                <a:schemeClr val="bg2">
                  <a:lumMod val="50000"/>
                </a:schemeClr>
              </a:solidFill>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actions implemented after previous reviews</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Changes or improvements to internal and external parameters</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Customer satisfaction</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Feedback from interested parties</a:t>
            </a:r>
            <a:r>
              <a:rPr lang="el-GR"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Achievement of quality targets</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Process performance</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Compliance of products and services / non-compliance</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Corrective actions</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Monitoring and measurement results,</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Internal inspection results</a:t>
            </a:r>
            <a:r>
              <a:rPr lang="el-GR"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Supplier performance</a:t>
            </a:r>
            <a:r>
              <a:rPr lang="el-GR" sz="1600" dirty="0" smtClean="0">
                <a:cs typeface="Times New Roman" pitchFamily="18" charset="0"/>
              </a:rPr>
              <a:t>,</a:t>
            </a:r>
          </a:p>
          <a:p>
            <a:pPr marL="742950" lvl="2" indent="-342900" algn="just">
              <a:buFont typeface="Wingdings" pitchFamily="2" charset="2"/>
              <a:buChar char="ü"/>
              <a:defRPr/>
            </a:pPr>
            <a:r>
              <a:rPr lang="en-US" sz="1600" dirty="0" smtClean="0">
                <a:cs typeface="Times New Roman" pitchFamily="18" charset="0"/>
              </a:rPr>
              <a:t>Effectiveness of the actions of threat mitigation and opportunity exploitation.</a:t>
            </a:r>
            <a:endParaRPr lang="el-GR" sz="1600" dirty="0" smtClean="0">
              <a:cs typeface="Times New Roman" pitchFamily="18" charset="0"/>
            </a:endParaRP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3631260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81000" y="1143000"/>
            <a:ext cx="8229600" cy="3505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lumMod val="75000"/>
                  </a:schemeClr>
                </a:solidFill>
                <a:latin typeface="Arial" charset="0"/>
              </a:rPr>
              <a:t>Clause</a:t>
            </a:r>
            <a:r>
              <a:rPr lang="el-GR" sz="2000" dirty="0" smtClean="0">
                <a:solidFill>
                  <a:schemeClr val="accent1">
                    <a:lumMod val="75000"/>
                  </a:schemeClr>
                </a:solidFill>
                <a:latin typeface="Arial" charset="0"/>
              </a:rPr>
              <a:t> </a:t>
            </a:r>
            <a:r>
              <a:rPr lang="en-US" sz="2000" dirty="0" smtClean="0">
                <a:solidFill>
                  <a:schemeClr val="accent1">
                    <a:lumMod val="75000"/>
                  </a:schemeClr>
                </a:solidFill>
                <a:latin typeface="Arial" charset="0"/>
              </a:rPr>
              <a:t>10: IMPROVEMENT</a:t>
            </a:r>
          </a:p>
          <a:p>
            <a:endParaRPr lang="en-US" sz="2000" dirty="0" smtClean="0">
              <a:solidFill>
                <a:schemeClr val="accent1">
                  <a:lumMod val="75000"/>
                </a:schemeClr>
              </a:solidFill>
              <a:latin typeface="Arial" charset="0"/>
            </a:endParaRPr>
          </a:p>
          <a:p>
            <a:pPr marL="342900" lvl="1" indent="-342900" algn="just">
              <a:buFont typeface="Wingdings" pitchFamily="2" charset="2"/>
              <a:buChar char="q"/>
              <a:defRPr/>
            </a:pPr>
            <a:r>
              <a:rPr lang="en-US" sz="2000" dirty="0" smtClean="0">
                <a:cs typeface="Times New Roman" pitchFamily="18" charset="0"/>
              </a:rPr>
              <a:t>The </a:t>
            </a:r>
            <a:r>
              <a:rPr lang="en-US" sz="2000" dirty="0" err="1" smtClean="0">
                <a:cs typeface="Times New Roman" pitchFamily="18" charset="0"/>
              </a:rPr>
              <a:t>Organisation</a:t>
            </a:r>
            <a:r>
              <a:rPr lang="en-US" sz="2000" dirty="0" smtClean="0">
                <a:cs typeface="Times New Roman" pitchFamily="18" charset="0"/>
              </a:rPr>
              <a:t> should implement improvement regarding</a:t>
            </a:r>
            <a:r>
              <a:rPr lang="el-GR" sz="2000" dirty="0" smtClean="0">
                <a:cs typeface="Times New Roman" pitchFamily="18" charset="0"/>
              </a:rPr>
              <a:t>:</a:t>
            </a:r>
          </a:p>
          <a:p>
            <a:pPr marL="742950" lvl="2" indent="-342900" algn="just">
              <a:buFont typeface="Wingdings" pitchFamily="2" charset="2"/>
              <a:buChar char="ü"/>
              <a:defRPr/>
            </a:pPr>
            <a:r>
              <a:rPr lang="en-US" sz="2000" dirty="0" smtClean="0">
                <a:cs typeface="Times New Roman" pitchFamily="18" charset="0"/>
              </a:rPr>
              <a:t>Meeting product and service requirements,</a:t>
            </a:r>
            <a:endParaRPr lang="el-GR" sz="2000" dirty="0" smtClean="0">
              <a:cs typeface="Times New Roman" pitchFamily="18" charset="0"/>
            </a:endParaRPr>
          </a:p>
          <a:p>
            <a:pPr marL="742950" lvl="2" indent="-342900" algn="just">
              <a:buFont typeface="Wingdings" pitchFamily="2" charset="2"/>
              <a:buChar char="ü"/>
              <a:defRPr/>
            </a:pPr>
            <a:r>
              <a:rPr lang="en-US" sz="2000" dirty="0" smtClean="0">
                <a:cs typeface="Times New Roman" pitchFamily="18" charset="0"/>
              </a:rPr>
              <a:t>Meeting future needs and expectations on products and services,</a:t>
            </a:r>
            <a:endParaRPr lang="el-GR" sz="2000" dirty="0" smtClean="0">
              <a:cs typeface="Times New Roman" pitchFamily="18" charset="0"/>
            </a:endParaRPr>
          </a:p>
          <a:p>
            <a:pPr marL="742950" lvl="2" indent="-342900" algn="just">
              <a:buFont typeface="Wingdings" pitchFamily="2" charset="2"/>
              <a:buChar char="ü"/>
              <a:defRPr/>
            </a:pPr>
            <a:r>
              <a:rPr lang="en-US" sz="2000" dirty="0" smtClean="0">
                <a:cs typeface="Times New Roman" pitchFamily="18" charset="0"/>
              </a:rPr>
              <a:t>Prevention</a:t>
            </a:r>
            <a:r>
              <a:rPr lang="el-GR" sz="2000" dirty="0" smtClean="0">
                <a:cs typeface="Times New Roman" pitchFamily="18" charset="0"/>
              </a:rPr>
              <a:t>-</a:t>
            </a:r>
            <a:r>
              <a:rPr lang="en-US" sz="2000" dirty="0" smtClean="0">
                <a:cs typeface="Times New Roman" pitchFamily="18" charset="0"/>
              </a:rPr>
              <a:t>reduction</a:t>
            </a:r>
            <a:r>
              <a:rPr lang="el-GR" sz="2000" dirty="0" smtClean="0">
                <a:cs typeface="Times New Roman" pitchFamily="18" charset="0"/>
              </a:rPr>
              <a:t>-</a:t>
            </a:r>
            <a:r>
              <a:rPr lang="en-US" sz="2000" dirty="0" smtClean="0">
                <a:cs typeface="Times New Roman" pitchFamily="18" charset="0"/>
              </a:rPr>
              <a:t>elimination of harmful impact on products and services;</a:t>
            </a:r>
            <a:endParaRPr lang="el-GR" sz="2000" dirty="0" smtClean="0">
              <a:cs typeface="Times New Roman" pitchFamily="18" charset="0"/>
            </a:endParaRPr>
          </a:p>
          <a:p>
            <a:pPr marL="742950" lvl="2" indent="-342900" algn="just">
              <a:buFont typeface="Wingdings" pitchFamily="2" charset="2"/>
              <a:buChar char="ü"/>
              <a:defRPr/>
            </a:pPr>
            <a:r>
              <a:rPr lang="en-US" sz="2000" dirty="0" smtClean="0">
                <a:cs typeface="Times New Roman" pitchFamily="18" charset="0"/>
              </a:rPr>
              <a:t>The performance and effectiveness of the QMS.</a:t>
            </a:r>
            <a:endParaRPr lang="el-GR" sz="2000" dirty="0" smtClean="0">
              <a:cs typeface="Times New Roman" pitchFamily="18" charset="0"/>
            </a:endParaRPr>
          </a:p>
          <a:p>
            <a:pPr marL="342900" lvl="1" indent="-342900" algn="just">
              <a:buFont typeface="Wingdings" pitchFamily="2" charset="2"/>
              <a:buChar char="q"/>
              <a:defRPr/>
            </a:pPr>
            <a:r>
              <a:rPr lang="en-US" sz="2000" dirty="0" smtClean="0">
                <a:cs typeface="Times New Roman" pitchFamily="18" charset="0"/>
              </a:rPr>
              <a:t>Continuous improvement</a:t>
            </a:r>
            <a:r>
              <a:rPr lang="el-GR" sz="2000" dirty="0" smtClean="0">
                <a:cs typeface="Times New Roman" pitchFamily="18" charset="0"/>
              </a:rPr>
              <a:t>.</a:t>
            </a:r>
          </a:p>
          <a:p>
            <a:pPr>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5400" y="4648200"/>
            <a:ext cx="32004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3086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03328" y="1447799"/>
            <a:ext cx="8229600" cy="455779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Documentation Requirements</a:t>
            </a:r>
          </a:p>
          <a:p>
            <a:endParaRPr lang="el-GR" dirty="0" smtClean="0"/>
          </a:p>
          <a:p>
            <a:pPr lvl="1"/>
            <a:r>
              <a:rPr lang="en-US" dirty="0" smtClean="0"/>
              <a:t>Confirmation of processes and product/services compliance</a:t>
            </a:r>
            <a:r>
              <a:rPr lang="el-GR" dirty="0" smtClean="0"/>
              <a:t> (8.1 ε)</a:t>
            </a:r>
          </a:p>
          <a:p>
            <a:pPr lvl="1"/>
            <a:r>
              <a:rPr lang="en-US" dirty="0" smtClean="0"/>
              <a:t>Results of the review of product/services requirements</a:t>
            </a:r>
            <a:r>
              <a:rPr lang="el-GR" dirty="0" smtClean="0"/>
              <a:t> (8.2.3)</a:t>
            </a:r>
          </a:p>
          <a:p>
            <a:pPr lvl="1"/>
            <a:r>
              <a:rPr lang="en-US" dirty="0" smtClean="0"/>
              <a:t>Confirmation that design and development requirements are met</a:t>
            </a:r>
            <a:r>
              <a:rPr lang="el-GR" dirty="0" smtClean="0"/>
              <a:t> (8.3.2)</a:t>
            </a:r>
          </a:p>
          <a:p>
            <a:pPr lvl="1"/>
            <a:r>
              <a:rPr lang="en-US" dirty="0" smtClean="0"/>
              <a:t>Results of design and development processes</a:t>
            </a:r>
            <a:r>
              <a:rPr lang="el-GR" dirty="0" smtClean="0"/>
              <a:t> (8.3.5)</a:t>
            </a:r>
          </a:p>
          <a:p>
            <a:pPr lvl="1"/>
            <a:r>
              <a:rPr lang="en-US" dirty="0" smtClean="0"/>
              <a:t>Changes in design and development </a:t>
            </a:r>
            <a:r>
              <a:rPr lang="el-GR" dirty="0" smtClean="0"/>
              <a:t>(8.3.6)</a:t>
            </a:r>
          </a:p>
          <a:p>
            <a:pPr lvl="1"/>
            <a:r>
              <a:rPr lang="en-US" dirty="0" smtClean="0"/>
              <a:t>Results of the evaluation, performance monitoring and re-evaluation of suppliers</a:t>
            </a:r>
            <a:r>
              <a:rPr lang="el-GR" dirty="0" smtClean="0"/>
              <a:t> (8.4.1) </a:t>
            </a:r>
          </a:p>
          <a:p>
            <a:pPr lvl="1"/>
            <a:r>
              <a:rPr lang="en-US" dirty="0" smtClean="0"/>
              <a:t>Product and service characteristics</a:t>
            </a:r>
            <a:r>
              <a:rPr lang="el-GR" dirty="0" smtClean="0"/>
              <a:t> (8.5.1 α)</a:t>
            </a: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3293214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41113" y="1447800"/>
            <a:ext cx="8229600" cy="4267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Documentation </a:t>
            </a:r>
            <a:r>
              <a:rPr lang="en-US" sz="2000" dirty="0" smtClean="0"/>
              <a:t>Requirements</a:t>
            </a:r>
          </a:p>
          <a:p>
            <a:endParaRPr lang="el-GR" sz="2000" dirty="0"/>
          </a:p>
          <a:p>
            <a:pPr lvl="1"/>
            <a:r>
              <a:rPr lang="en-US" sz="2000" dirty="0"/>
              <a:t>Activities executed during the production and provision  of products and services and the results achieved</a:t>
            </a:r>
            <a:r>
              <a:rPr lang="el-GR" sz="2000" dirty="0"/>
              <a:t> (8.5.1)</a:t>
            </a:r>
          </a:p>
          <a:p>
            <a:pPr lvl="1"/>
            <a:r>
              <a:rPr lang="en-US" sz="2000" dirty="0"/>
              <a:t>Documented information required for traceability</a:t>
            </a:r>
            <a:r>
              <a:rPr lang="el-GR" sz="2000" dirty="0"/>
              <a:t> (8.5.2)</a:t>
            </a:r>
          </a:p>
          <a:p>
            <a:pPr lvl="1"/>
            <a:r>
              <a:rPr lang="en-US" sz="2000" dirty="0"/>
              <a:t>Results of the review in products and services, the approving staff and any required actions</a:t>
            </a:r>
            <a:r>
              <a:rPr lang="el-GR" sz="2000" dirty="0"/>
              <a:t> (8.5.6)</a:t>
            </a:r>
          </a:p>
          <a:p>
            <a:pPr lvl="1"/>
            <a:r>
              <a:rPr lang="en-US" sz="2000" dirty="0"/>
              <a:t>Traceability of people approving the release of products and services for distribution to the customer</a:t>
            </a:r>
            <a:r>
              <a:rPr lang="el-GR" sz="2000" dirty="0"/>
              <a:t> (8.6)</a:t>
            </a:r>
          </a:p>
          <a:p>
            <a:pPr lvl="1"/>
            <a:r>
              <a:rPr lang="en-US" sz="2000" dirty="0"/>
              <a:t>Actions taken for non-compliant processes, products ands services</a:t>
            </a:r>
            <a:r>
              <a:rPr lang="el-GR" sz="2000" dirty="0"/>
              <a:t> (8.7)</a:t>
            </a:r>
          </a:p>
          <a:p>
            <a:pPr lvl="1"/>
            <a:r>
              <a:rPr lang="en-US" sz="2000" dirty="0"/>
              <a:t>Results of the monitoring and measurement of activities</a:t>
            </a:r>
            <a:r>
              <a:rPr lang="el-GR" sz="2000" dirty="0"/>
              <a:t> (9.1.1)</a:t>
            </a:r>
            <a:endParaRPr lang="en-US" sz="2000" dirty="0"/>
          </a:p>
        </p:txBody>
      </p:sp>
    </p:spTree>
    <p:extLst>
      <p:ext uri="{BB962C8B-B14F-4D97-AF65-F5344CB8AC3E}">
        <p14:creationId xmlns:p14="http://schemas.microsoft.com/office/powerpoint/2010/main" xmlns="" val="511415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8" name="Title 7"/>
          <p:cNvSpPr txBox="1">
            <a:spLocks noGrp="1"/>
          </p:cNvSpPr>
          <p:nvPr>
            <p:ph type="title"/>
          </p:nvPr>
        </p:nvSpPr>
        <p:spPr>
          <a:xfrm>
            <a:off x="457200" y="596839"/>
            <a:ext cx="8305800" cy="498598"/>
          </a:xfrm>
          <a:prstGeom prst="rect">
            <a:avLst/>
          </a:prstGeom>
          <a:noFill/>
        </p:spPr>
        <p:txBody>
          <a:bodyPr wrap="square" rtlCol="0">
            <a:spAutoFit/>
          </a:bodyPr>
          <a:lstStyle/>
          <a:p>
            <a:pPr marL="268288" indent="-268288" algn="r">
              <a:lnSpc>
                <a:spcPct val="120000"/>
              </a:lnSpc>
            </a:pP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l-G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a:t>
            </a:r>
            <a:r>
              <a:rPr lang="en-US" altLang="el-GR" sz="18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9001:2015</a:t>
            </a:r>
            <a:r>
              <a:rPr lang="en-US" altLang="el-GR"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41113" y="1447800"/>
            <a:ext cx="8229600" cy="312921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Documentation Requirements</a:t>
            </a:r>
          </a:p>
          <a:p>
            <a:endParaRPr lang="el-GR" dirty="0" smtClean="0"/>
          </a:p>
          <a:p>
            <a:pPr lvl="1"/>
            <a:r>
              <a:rPr lang="en-US" dirty="0" smtClean="0"/>
              <a:t>Evidence on the implementation of the </a:t>
            </a:r>
            <a:r>
              <a:rPr lang="en-US" dirty="0" err="1" smtClean="0"/>
              <a:t>programme</a:t>
            </a:r>
            <a:r>
              <a:rPr lang="en-US" dirty="0" smtClean="0"/>
              <a:t> and inspection results</a:t>
            </a:r>
            <a:r>
              <a:rPr lang="el-GR" dirty="0" smtClean="0"/>
              <a:t> (9.2.2 στ)</a:t>
            </a:r>
          </a:p>
          <a:p>
            <a:pPr lvl="1"/>
            <a:r>
              <a:rPr lang="en-US" dirty="0" smtClean="0"/>
              <a:t>Management review results</a:t>
            </a:r>
            <a:r>
              <a:rPr lang="el-GR" dirty="0" smtClean="0"/>
              <a:t> (9.3.2)</a:t>
            </a:r>
          </a:p>
          <a:p>
            <a:pPr lvl="1"/>
            <a:r>
              <a:rPr lang="en-US" dirty="0" smtClean="0"/>
              <a:t>Nature of non-compliance, actions taken and action results</a:t>
            </a:r>
            <a:r>
              <a:rPr lang="el-GR" dirty="0" smtClean="0"/>
              <a:t> (10.2.2)</a:t>
            </a:r>
            <a:endParaRPr lang="en-US"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xmlns="" val="4040507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rPr>
              <a:t>Self-</a:t>
            </a:r>
            <a:r>
              <a:rPr lang="it-IT" sz="3200" b="1" dirty="0" err="1" smtClean="0">
                <a:solidFill>
                  <a:schemeClr val="tx1">
                    <a:lumMod val="85000"/>
                    <a:lumOff val="15000"/>
                  </a:schemeClr>
                </a:solidFill>
                <a:effectLst>
                  <a:outerShdw blurRad="38100" dist="38100" dir="2700000" algn="tl">
                    <a:srgbClr val="000000">
                      <a:alpha val="43137"/>
                    </a:srgbClr>
                  </a:outerShdw>
                </a:effectLst>
              </a:rPr>
              <a:t>evaluation</a:t>
            </a:r>
            <a:r>
              <a:rPr lang="it-IT" sz="3200" b="1" dirty="0" smtClean="0">
                <a:solidFill>
                  <a:schemeClr val="tx1">
                    <a:lumMod val="85000"/>
                    <a:lumOff val="15000"/>
                  </a:schemeClr>
                </a:solidFill>
                <a:effectLst>
                  <a:outerShdw blurRad="38100" dist="38100" dir="2700000" algn="tl">
                    <a:srgbClr val="000000">
                      <a:alpha val="43137"/>
                    </a:srgbClr>
                  </a:outerShdw>
                </a:effectLst>
              </a:rPr>
              <a:t> </a:t>
            </a:r>
            <a:r>
              <a:rPr lang="it-IT" sz="3200" b="1" dirty="0" err="1" smtClean="0">
                <a:solidFill>
                  <a:schemeClr val="tx1">
                    <a:lumMod val="85000"/>
                    <a:lumOff val="15000"/>
                  </a:schemeClr>
                </a:solidFill>
                <a:effectLst>
                  <a:outerShdw blurRad="38100" dist="38100" dir="2700000" algn="tl">
                    <a:srgbClr val="000000">
                      <a:alpha val="43137"/>
                    </a:srgbClr>
                  </a:outerShdw>
                </a:effectLst>
              </a:rPr>
              <a:t>questions</a:t>
            </a:r>
            <a:endParaRPr lang="it-IT"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CasellaDiTesto 9"/>
          <p:cNvSpPr txBox="1"/>
          <p:nvPr/>
        </p:nvSpPr>
        <p:spPr>
          <a:xfrm>
            <a:off x="457200" y="1371600"/>
            <a:ext cx="8382000" cy="461665"/>
          </a:xfrm>
          <a:prstGeom prst="rect">
            <a:avLst/>
          </a:prstGeom>
          <a:noFill/>
        </p:spPr>
        <p:txBody>
          <a:bodyPr wrap="square" rtlCol="0">
            <a:spAutoFit/>
          </a:bodyPr>
          <a:lstStyle/>
          <a:p>
            <a:r>
              <a:rPr lang="en-US" sz="2400" dirty="0"/>
              <a:t>	</a:t>
            </a: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6 - Ορθογώνιο"/>
          <p:cNvSpPr/>
          <p:nvPr/>
        </p:nvSpPr>
        <p:spPr>
          <a:xfrm>
            <a:off x="762000" y="1371601"/>
            <a:ext cx="7391400" cy="7201972"/>
          </a:xfrm>
          <a:prstGeom prst="rect">
            <a:avLst/>
          </a:prstGeom>
        </p:spPr>
        <p:txBody>
          <a:bodyPr wrap="square">
            <a:spAutoFit/>
          </a:bodyPr>
          <a:lstStyle/>
          <a:p>
            <a:pPr marL="354013" indent="-354013">
              <a:buFontTx/>
              <a:buAutoNum type="arabicParenBoth"/>
            </a:pPr>
            <a:endParaRPr lang="en-US" sz="1600" dirty="0" smtClean="0">
              <a:solidFill>
                <a:prstClr val="black"/>
              </a:solidFill>
              <a:cs typeface="Times New Roman" panose="02020603050405020304" pitchFamily="18" charset="0"/>
            </a:endParaRPr>
          </a:p>
          <a:p>
            <a:pPr marL="354013" indent="-354013">
              <a:buFontTx/>
              <a:buAutoNum type="arabicParenBoth"/>
            </a:pPr>
            <a:r>
              <a:rPr lang="en-US" sz="1600" dirty="0" smtClean="0">
                <a:solidFill>
                  <a:prstClr val="black"/>
                </a:solidFill>
                <a:cs typeface="Times New Roman" panose="02020603050405020304" pitchFamily="18" charset="0"/>
              </a:rPr>
              <a:t>Where is based the</a:t>
            </a:r>
            <a:r>
              <a:rPr lang="en-US" sz="1600" dirty="0" smtClean="0"/>
              <a:t> revised version of ISO 9001:2015 Standard?</a:t>
            </a:r>
          </a:p>
          <a:p>
            <a:pPr marL="354013" indent="-354013"/>
            <a:r>
              <a:rPr lang="en-US" sz="1600" dirty="0" smtClean="0"/>
              <a:t> </a:t>
            </a:r>
            <a:r>
              <a:rPr lang="en-US" sz="1600" u="sng" dirty="0" smtClean="0">
                <a:solidFill>
                  <a:prstClr val="black"/>
                </a:solidFill>
                <a:cs typeface="Times New Roman" panose="02020603050405020304" pitchFamily="18" charset="0"/>
              </a:rPr>
              <a:t>(answer): </a:t>
            </a:r>
            <a:r>
              <a:rPr lang="en-US" sz="1600" dirty="0" smtClean="0">
                <a:solidFill>
                  <a:prstClr val="black"/>
                </a:solidFill>
                <a:cs typeface="Times New Roman" panose="02020603050405020304" pitchFamily="18" charset="0"/>
              </a:rPr>
              <a:t>  The </a:t>
            </a:r>
            <a:r>
              <a:rPr lang="en-US" sz="1600" dirty="0" smtClean="0"/>
              <a:t>revised version of ISO 9001:2015 Standard </a:t>
            </a:r>
            <a:r>
              <a:rPr lang="en-US" sz="1600" dirty="0" smtClean="0">
                <a:solidFill>
                  <a:prstClr val="black"/>
                </a:solidFill>
                <a:cs typeface="Times New Roman" panose="02020603050405020304" pitchFamily="18" charset="0"/>
              </a:rPr>
              <a:t>is based on the seven </a:t>
            </a:r>
            <a:r>
              <a:rPr lang="en-US" sz="1600" b="1" u="sng" dirty="0" smtClean="0"/>
              <a:t>Quality Management Principles (QMPs)</a:t>
            </a:r>
          </a:p>
          <a:p>
            <a:pPr marL="354013" indent="-354013"/>
            <a:endParaRPr lang="en-US" sz="1600" dirty="0" smtClean="0"/>
          </a:p>
          <a:p>
            <a:pPr marL="354013" indent="-354013"/>
            <a:r>
              <a:rPr lang="en-US" sz="1600" dirty="0" smtClean="0"/>
              <a:t>(2)  </a:t>
            </a:r>
            <a:r>
              <a:rPr lang="en-US" sz="1600" dirty="0" smtClean="0">
                <a:solidFill>
                  <a:prstClr val="black"/>
                </a:solidFill>
                <a:cs typeface="Times New Roman" panose="02020603050405020304" pitchFamily="18" charset="0"/>
              </a:rPr>
              <a:t> Which are the seven </a:t>
            </a:r>
            <a:r>
              <a:rPr lang="en-US" sz="1600" b="1" u="sng" dirty="0" smtClean="0"/>
              <a:t>Quality Management Principles (QMPs)</a:t>
            </a:r>
            <a:r>
              <a:rPr lang="en-US" sz="1600" dirty="0" smtClean="0">
                <a:solidFill>
                  <a:prstClr val="black"/>
                </a:solidFill>
                <a:cs typeface="Times New Roman" panose="02020603050405020304" pitchFamily="18" charset="0"/>
              </a:rPr>
              <a:t>?</a:t>
            </a:r>
          </a:p>
          <a:p>
            <a:pPr marL="354013" indent="-354013">
              <a:buFontTx/>
              <a:buAutoNum type="arabicParenBoth"/>
            </a:pPr>
            <a:endParaRPr lang="en-US" sz="1600" dirty="0" smtClean="0">
              <a:solidFill>
                <a:prstClr val="black"/>
              </a:solidFill>
              <a:cs typeface="Times New Roman" panose="02020603050405020304" pitchFamily="18" charset="0"/>
            </a:endParaRPr>
          </a:p>
          <a:p>
            <a:pPr lvl="0">
              <a:buNone/>
            </a:pPr>
            <a:r>
              <a:rPr lang="en-US" sz="1600" u="sng" dirty="0" smtClean="0">
                <a:solidFill>
                  <a:prstClr val="black"/>
                </a:solidFill>
                <a:cs typeface="Times New Roman" panose="02020603050405020304" pitchFamily="18" charset="0"/>
              </a:rPr>
              <a:t>(answer):  </a:t>
            </a:r>
            <a:r>
              <a:rPr lang="en-US" sz="1600" dirty="0" smtClean="0"/>
              <a:t>QMP 1 Customer focus, QMP 2  Leadership, QMP 3 Engagement of people, QMP 4 Process approach, QMP 5 Improvement, QMP 6  Evidence-based decision making, QMP 7– Relationship management</a:t>
            </a:r>
            <a:endParaRPr lang="el-GR" sz="1600" dirty="0" smtClean="0"/>
          </a:p>
          <a:p>
            <a:r>
              <a:rPr lang="en-US" sz="1600" dirty="0" smtClean="0"/>
              <a:t> </a:t>
            </a:r>
            <a:endParaRPr lang="en-US" sz="1600" b="1" dirty="0" smtClean="0">
              <a:cs typeface="Arial" pitchFamily="34" charset="0"/>
            </a:endParaRPr>
          </a:p>
          <a:p>
            <a:pPr marL="342900" indent="-342900">
              <a:buAutoNum type="arabicParenBoth" startAt="3"/>
            </a:pPr>
            <a:r>
              <a:rPr lang="en-US" sz="1600" dirty="0" smtClean="0">
                <a:ea typeface="Calibri"/>
                <a:cs typeface="Arial" pitchFamily="34" charset="0"/>
              </a:rPr>
              <a:t>The “Plan” phase of the </a:t>
            </a:r>
            <a:r>
              <a:rPr lang="en-US" sz="1600" b="1" u="sng" dirty="0" smtClean="0">
                <a:ea typeface="Tahoma" panose="020B0604030504040204" pitchFamily="34" charset="0"/>
                <a:cs typeface="Tahoma" panose="020B0604030504040204" pitchFamily="34" charset="0"/>
              </a:rPr>
              <a:t>Improvement cycle “Plan-Do-Check-Act”, </a:t>
            </a:r>
            <a:r>
              <a:rPr lang="en-US" sz="1600" u="sng" dirty="0" smtClean="0">
                <a:ea typeface="Tahoma" panose="020B0604030504040204" pitchFamily="34" charset="0"/>
                <a:cs typeface="Tahoma" panose="020B0604030504040204" pitchFamily="34" charset="0"/>
              </a:rPr>
              <a:t>is linked to which ISO 9001:2015 Clause? </a:t>
            </a:r>
          </a:p>
          <a:p>
            <a:pPr marL="342900" indent="-342900"/>
            <a:r>
              <a:rPr lang="en-US" sz="1600" u="sng" dirty="0" smtClean="0">
                <a:solidFill>
                  <a:prstClr val="black"/>
                </a:solidFill>
                <a:ea typeface="Tahoma" panose="020B0604030504040204" pitchFamily="34" charset="0"/>
                <a:cs typeface="Tahoma" panose="020B0604030504040204" pitchFamily="34" charset="0"/>
              </a:rPr>
              <a:t> </a:t>
            </a:r>
            <a:r>
              <a:rPr lang="en-US" sz="1600" u="sng" dirty="0" smtClean="0">
                <a:solidFill>
                  <a:prstClr val="black"/>
                </a:solidFill>
                <a:cs typeface="Times New Roman" panose="02020603050405020304" pitchFamily="18" charset="0"/>
              </a:rPr>
              <a:t>(answer):  </a:t>
            </a:r>
            <a:r>
              <a:rPr lang="en-US" sz="1600" dirty="0" smtClean="0">
                <a:solidFill>
                  <a:prstClr val="black"/>
                </a:solidFill>
                <a:cs typeface="Times New Roman" panose="02020603050405020304" pitchFamily="18" charset="0"/>
              </a:rPr>
              <a:t>Clause 4: CONTEXT OF THE ORGANIZATION, Clause 5: LEADERSHIP , Clause 6: Planning , Clause 7: Support</a:t>
            </a:r>
            <a:endParaRPr lang="en-US" sz="1600" dirty="0" smtClean="0">
              <a:ea typeface="Tahoma" panose="020B0604030504040204" pitchFamily="34" charset="0"/>
              <a:cs typeface="Tahoma" panose="020B0604030504040204" pitchFamily="34" charset="0"/>
            </a:endParaRPr>
          </a:p>
          <a:p>
            <a:pPr marL="342900" indent="-342900">
              <a:buAutoNum type="arabicParenBoth" startAt="3"/>
            </a:pPr>
            <a:endParaRPr lang="en-US" sz="1600" u="sng" dirty="0" smtClean="0">
              <a:ea typeface="Tahoma" panose="020B0604030504040204" pitchFamily="34" charset="0"/>
              <a:cs typeface="Tahoma" panose="020B0604030504040204" pitchFamily="34" charset="0"/>
            </a:endParaRPr>
          </a:p>
          <a:p>
            <a:pPr marL="342900" indent="-342900"/>
            <a:endParaRPr lang="en-US" sz="1600" u="sng" dirty="0" smtClean="0">
              <a:ea typeface="Tahoma" panose="020B0604030504040204" pitchFamily="34" charset="0"/>
              <a:cs typeface="Tahoma" panose="020B0604030504040204" pitchFamily="34" charset="0"/>
            </a:endParaRPr>
          </a:p>
          <a:p>
            <a:endParaRPr lang="en-US" sz="1600" dirty="0" smtClean="0">
              <a:solidFill>
                <a:prstClr val="black"/>
              </a:solidFill>
              <a:cs typeface="Times New Roman" panose="02020603050405020304" pitchFamily="18" charset="0"/>
            </a:endParaRPr>
          </a:p>
          <a:p>
            <a:endParaRPr lang="en-US" sz="1600" dirty="0" smtClean="0">
              <a:solidFill>
                <a:prstClr val="black"/>
              </a:solidFill>
              <a:cs typeface="Times New Roman" panose="02020603050405020304" pitchFamily="18" charset="0"/>
            </a:endParaRPr>
          </a:p>
          <a:p>
            <a:endParaRPr lang="en-US" sz="1600" dirty="0" smtClean="0">
              <a:solidFill>
                <a:prstClr val="black"/>
              </a:solidFill>
              <a:cs typeface="Times New Roman" panose="02020603050405020304" pitchFamily="18" charset="0"/>
            </a:endParaRPr>
          </a:p>
          <a:p>
            <a:endParaRPr lang="en-US" sz="1600" dirty="0" smtClean="0">
              <a:solidFill>
                <a:prstClr val="black"/>
              </a:solidFill>
              <a:cs typeface="Times New Roman" panose="02020603050405020304" pitchFamily="18" charset="0"/>
            </a:endParaRPr>
          </a:p>
          <a:p>
            <a:pPr marL="354013" indent="-354013"/>
            <a:endParaRPr lang="en-US" dirty="0" smtClean="0">
              <a:solidFill>
                <a:prstClr val="black"/>
              </a:solidFill>
              <a:cs typeface="Times New Roman" panose="02020603050405020304" pitchFamily="18" charset="0"/>
            </a:endParaRPr>
          </a:p>
          <a:p>
            <a:pPr marL="354013" indent="-354013"/>
            <a:endParaRPr lang="en-US" dirty="0" smtClean="0">
              <a:solidFill>
                <a:prstClr val="black"/>
              </a:solidFill>
              <a:cs typeface="Times New Roman" panose="02020603050405020304" pitchFamily="18" charset="0"/>
            </a:endParaRPr>
          </a:p>
          <a:p>
            <a:pPr marL="354013" indent="-354013"/>
            <a:endParaRPr lang="en-US" dirty="0" smtClean="0">
              <a:ea typeface="Calibri"/>
              <a:cs typeface="Arial" pitchFamily="34" charset="0"/>
            </a:endParaRPr>
          </a:p>
          <a:p>
            <a:pPr marL="354013" indent="-354013"/>
            <a:endParaRPr lang="en-US" dirty="0" smtClean="0">
              <a:ea typeface="Calibri"/>
              <a:cs typeface="Arial" pitchFamily="34" charset="0"/>
            </a:endParaRPr>
          </a:p>
          <a:p>
            <a:pPr marL="354013" indent="-354013"/>
            <a:endParaRPr lang="en-US" b="1" dirty="0" smtClean="0">
              <a:ea typeface="Calibri"/>
              <a:cs typeface="Arial" pitchFamily="34" charset="0"/>
            </a:endParaRPr>
          </a:p>
          <a:p>
            <a:pPr marL="354013" indent="-354013"/>
            <a:endParaRPr lang="en-US" b="1" dirty="0" smtClean="0">
              <a:ea typeface="Calibri"/>
              <a:cs typeface="Arial" pitchFamily="34" charset="0"/>
            </a:endParaRPr>
          </a:p>
          <a:p>
            <a:pPr marL="354013" indent="-354013"/>
            <a:endParaRPr lang="en-US" dirty="0" smtClean="0">
              <a:solidFill>
                <a:prstClr val="black"/>
              </a:solidFill>
              <a:cs typeface="Times New Roman" panose="02020603050405020304" pitchFamily="18" charset="0"/>
            </a:endParaRPr>
          </a:p>
        </p:txBody>
      </p:sp>
    </p:spTree>
    <p:extLst>
      <p:ext uri="{BB962C8B-B14F-4D97-AF65-F5344CB8AC3E}">
        <p14:creationId xmlns:p14="http://schemas.microsoft.com/office/powerpoint/2010/main" xmlns="" val="980353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rPr>
              <a:t>Author(s) information</a:t>
            </a:r>
            <a:endParaRPr lang="it-IT"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CasellaDiTesto 9"/>
          <p:cNvSpPr txBox="1"/>
          <p:nvPr/>
        </p:nvSpPr>
        <p:spPr>
          <a:xfrm>
            <a:off x="457200" y="1371600"/>
            <a:ext cx="7924800" cy="461665"/>
          </a:xfrm>
          <a:prstGeom prst="rect">
            <a:avLst/>
          </a:prstGeom>
          <a:noFill/>
        </p:spPr>
        <p:txBody>
          <a:bodyPr wrap="square" rtlCol="0">
            <a:spAutoFit/>
          </a:bodyPr>
          <a:lstStyle/>
          <a:p>
            <a:r>
              <a:rPr lang="en-US" sz="2400" dirty="0"/>
              <a:t>	</a:t>
            </a:r>
          </a:p>
        </p:txBody>
      </p:sp>
      <p:sp>
        <p:nvSpPr>
          <p:cNvPr id="6" name="CasellaDiTesto 5"/>
          <p:cNvSpPr txBox="1"/>
          <p:nvPr/>
        </p:nvSpPr>
        <p:spPr>
          <a:xfrm>
            <a:off x="216694" y="3020298"/>
            <a:ext cx="2209800" cy="646331"/>
          </a:xfrm>
          <a:prstGeom prst="rect">
            <a:avLst/>
          </a:prstGeom>
          <a:noFill/>
        </p:spPr>
        <p:txBody>
          <a:bodyPr wrap="square" rtlCol="0">
            <a:spAutoFit/>
          </a:bodyPr>
          <a:lstStyle/>
          <a:p>
            <a:r>
              <a:rPr lang="it-IT" b="1" i="1" dirty="0" smtClean="0"/>
              <a:t>Evangelia Daratsanou</a:t>
            </a:r>
            <a:endParaRPr lang="it-IT" b="1" i="1" dirty="0"/>
          </a:p>
        </p:txBody>
      </p:sp>
      <p:sp>
        <p:nvSpPr>
          <p:cNvPr id="7" name="CasellaDiTesto 6"/>
          <p:cNvSpPr txBox="1"/>
          <p:nvPr/>
        </p:nvSpPr>
        <p:spPr>
          <a:xfrm>
            <a:off x="2971800" y="1371600"/>
            <a:ext cx="4953000" cy="1384995"/>
          </a:xfrm>
          <a:prstGeom prst="rect">
            <a:avLst/>
          </a:prstGeom>
          <a:noFill/>
        </p:spPr>
        <p:txBody>
          <a:bodyPr wrap="square" rtlCol="0">
            <a:spAutoFit/>
          </a:bodyPr>
          <a:lstStyle/>
          <a:p>
            <a:pPr algn="just"/>
            <a:r>
              <a:rPr lang="it-IT" sz="1400" dirty="0" smtClean="0"/>
              <a:t>Evangelia is  an Economist, Business Consultant and Quality Manager. Project Manager and Researcher/ Trainer in various National &amp; EU Projects, n terms of entrepreneurship and industrial development. She is an evaluator  within </a:t>
            </a:r>
            <a:r>
              <a:rPr lang="en-US" sz="1400" dirty="0" smtClean="0"/>
              <a:t>The “Competitiveness, Entrepreneurship and Innovation” (</a:t>
            </a:r>
            <a:r>
              <a:rPr lang="en-US" sz="1400" dirty="0" err="1" smtClean="0"/>
              <a:t>EPAnEK</a:t>
            </a:r>
            <a:r>
              <a:rPr lang="en-US" sz="1400" dirty="0" smtClean="0"/>
              <a:t>) Operational </a:t>
            </a:r>
            <a:r>
              <a:rPr lang="en-US" sz="1400" dirty="0" err="1" smtClean="0"/>
              <a:t>Programme</a:t>
            </a:r>
            <a:r>
              <a:rPr lang="en-US" sz="1400" smtClean="0"/>
              <a:t> .</a:t>
            </a:r>
            <a:r>
              <a:rPr lang="it-IT" sz="1400" dirty="0" smtClean="0"/>
              <a:t> </a:t>
            </a:r>
          </a:p>
        </p:txBody>
      </p:sp>
      <p:pic>
        <p:nvPicPr>
          <p:cNvPr id="9" name="Immagine 8"/>
          <p:cNvPicPr>
            <a:picLocks noChangeAspect="1"/>
          </p:cNvPicPr>
          <p:nvPr/>
        </p:nvPicPr>
        <p:blipFill>
          <a:blip r:embed="rId4" cstate="print"/>
          <a:stretch>
            <a:fillRect/>
          </a:stretch>
        </p:blipFill>
        <p:spPr>
          <a:xfrm>
            <a:off x="609600" y="3657600"/>
            <a:ext cx="1576388" cy="1708050"/>
          </a:xfrm>
          <a:prstGeom prst="rect">
            <a:avLst/>
          </a:prstGeom>
        </p:spPr>
      </p:pic>
      <p:sp>
        <p:nvSpPr>
          <p:cNvPr id="11" name="CasellaDiTesto 10"/>
          <p:cNvSpPr txBox="1"/>
          <p:nvPr/>
        </p:nvSpPr>
        <p:spPr>
          <a:xfrm>
            <a:off x="292894" y="5498803"/>
            <a:ext cx="2209800" cy="369332"/>
          </a:xfrm>
          <a:prstGeom prst="rect">
            <a:avLst/>
          </a:prstGeom>
          <a:noFill/>
        </p:spPr>
        <p:txBody>
          <a:bodyPr wrap="square" rtlCol="0">
            <a:spAutoFit/>
          </a:bodyPr>
          <a:lstStyle/>
          <a:p>
            <a:r>
              <a:rPr lang="it-IT" b="1" i="1" dirty="0" smtClean="0"/>
              <a:t>Kalliopi Vassilaki</a:t>
            </a:r>
            <a:endParaRPr lang="it-IT" b="1" i="1" dirty="0"/>
          </a:p>
        </p:txBody>
      </p:sp>
      <p:pic>
        <p:nvPicPr>
          <p:cNvPr id="13" name="Immagine 12"/>
          <p:cNvPicPr>
            <a:picLocks noChangeAspect="1"/>
          </p:cNvPicPr>
          <p:nvPr/>
        </p:nvPicPr>
        <p:blipFill>
          <a:blip r:embed="rId5" cstate="print"/>
          <a:stretch>
            <a:fillRect/>
          </a:stretch>
        </p:blipFill>
        <p:spPr>
          <a:xfrm>
            <a:off x="95250" y="6248400"/>
            <a:ext cx="1924050" cy="549729"/>
          </a:xfrm>
          <a:prstGeom prst="rect">
            <a:avLst/>
          </a:prstGeom>
        </p:spPr>
      </p:pic>
      <p:pic>
        <p:nvPicPr>
          <p:cNvPr id="14" name="Picture 2" descr="C:\Users\Oza\Desktop\IMG_703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1219200"/>
            <a:ext cx="16002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Rectangle 2"/>
          <p:cNvSpPr>
            <a:spLocks noChangeArrowheads="1"/>
          </p:cNvSpPr>
          <p:nvPr/>
        </p:nvSpPr>
        <p:spPr bwMode="auto">
          <a:xfrm>
            <a:off x="2895600" y="3635827"/>
            <a:ext cx="472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1400" b="0" i="0" u="none" strike="noStrike" cap="none" normalizeH="0" baseline="0" dirty="0" err="1" smtClean="0">
                <a:ln>
                  <a:noFill/>
                </a:ln>
                <a:solidFill>
                  <a:schemeClr val="tx1"/>
                </a:solidFill>
                <a:effectLst/>
                <a:ea typeface="Calibri" pitchFamily="34" charset="0"/>
                <a:cs typeface="Tahoma" pitchFamily="34" charset="0"/>
              </a:rPr>
              <a:t>Kalliopiis</a:t>
            </a:r>
            <a:r>
              <a:rPr kumimoji="0" lang="en-US" sz="1400" b="0" i="0" u="none" strike="noStrike" cap="none" normalizeH="0" baseline="0" dirty="0" smtClean="0">
                <a:ln>
                  <a:noFill/>
                </a:ln>
                <a:solidFill>
                  <a:schemeClr val="tx1"/>
                </a:solidFill>
                <a:effectLst/>
                <a:ea typeface="Calibri" pitchFamily="34" charset="0"/>
                <a:cs typeface="Tahoma" pitchFamily="34" charset="0"/>
              </a:rPr>
              <a:t> a graduate Chemical Engineer of </a:t>
            </a:r>
            <a:r>
              <a:rPr kumimoji="0" lang="en-US" sz="1400" b="0" i="0" u="none" strike="noStrike" cap="none" normalizeH="0" baseline="0" dirty="0" err="1" smtClean="0">
                <a:ln>
                  <a:noFill/>
                </a:ln>
                <a:solidFill>
                  <a:schemeClr val="tx1"/>
                </a:solidFill>
                <a:effectLst/>
                <a:ea typeface="Calibri" pitchFamily="34" charset="0"/>
                <a:cs typeface="Tahoma" pitchFamily="34" charset="0"/>
              </a:rPr>
              <a:t>Patras</a:t>
            </a:r>
            <a:r>
              <a:rPr kumimoji="0" lang="en-US" sz="1400" b="0" i="0" u="none" strike="noStrike" cap="none" normalizeH="0" baseline="0" dirty="0" smtClean="0">
                <a:ln>
                  <a:noFill/>
                </a:ln>
                <a:solidFill>
                  <a:schemeClr val="tx1"/>
                </a:solidFill>
                <a:effectLst/>
                <a:ea typeface="Calibri" pitchFamily="34" charset="0"/>
                <a:cs typeface="Tahoma" pitchFamily="34" charset="0"/>
              </a:rPr>
              <a:t> Institute of Technology. Also has a Master’s degree from the National Technical University of Athens in Economic – Engineer Systems (MBA</a:t>
            </a:r>
            <a:r>
              <a:rPr lang="en-US" sz="1400" dirty="0" smtClean="0">
                <a:ea typeface="Calibri" pitchFamily="34" charset="0"/>
                <a:cs typeface="Tahoma" pitchFamily="34" charset="0"/>
              </a:rPr>
              <a:t>). she specializes in strategic and business planning issues, in the provision of advisory services to support entrepreneurship, organizational intervention and operational reorganization. She </a:t>
            </a:r>
            <a:r>
              <a:rPr kumimoji="0" lang="en-US" sz="1400" b="0" i="0" u="none" strike="noStrike" cap="none" normalizeH="0" baseline="0" dirty="0" smtClean="0">
                <a:ln>
                  <a:noFill/>
                </a:ln>
                <a:solidFill>
                  <a:schemeClr val="tx1"/>
                </a:solidFill>
                <a:effectLst/>
                <a:ea typeface="Calibri" pitchFamily="34" charset="0"/>
                <a:cs typeface="Tahoma" pitchFamily="34" charset="0"/>
              </a:rPr>
              <a:t>is an expert on Quality Systems </a:t>
            </a:r>
            <a:r>
              <a:rPr lang="en-US" sz="1400" dirty="0" smtClean="0"/>
              <a:t>for both the public and the private sector.</a:t>
            </a:r>
            <a:endParaRPr kumimoji="0" lang="en-US" sz="1400" b="0" i="0" u="none" strike="noStrike" cap="none" normalizeH="0" baseline="0" dirty="0" smtClean="0">
              <a:ln>
                <a:noFill/>
              </a:ln>
              <a:solidFill>
                <a:schemeClr val="tx1"/>
              </a:solidFill>
              <a:effectLst/>
              <a:cs typeface="Arial" pitchFamily="34" charset="0"/>
            </a:endParaRPr>
          </a:p>
        </p:txBody>
      </p:sp>
      <p:pic>
        <p:nvPicPr>
          <p:cNvPr id="26628" name="Picture 4" descr="C:\Users\win7\Documents\Ε. Δαρατσανού\1930118_92295282054_116752_n.jpg"/>
          <p:cNvPicPr>
            <a:picLocks noChangeAspect="1" noChangeArrowheads="1"/>
          </p:cNvPicPr>
          <p:nvPr/>
        </p:nvPicPr>
        <p:blipFill>
          <a:blip r:embed="rId7" cstate="print"/>
          <a:srcRect/>
          <a:stretch>
            <a:fillRect/>
          </a:stretch>
        </p:blipFill>
        <p:spPr bwMode="auto">
          <a:xfrm>
            <a:off x="381000" y="3733800"/>
            <a:ext cx="1600200" cy="1676400"/>
          </a:xfrm>
          <a:prstGeom prst="rect">
            <a:avLst/>
          </a:prstGeom>
          <a:noFill/>
        </p:spPr>
      </p:pic>
    </p:spTree>
    <p:extLst>
      <p:ext uri="{BB962C8B-B14F-4D97-AF65-F5344CB8AC3E}">
        <p14:creationId xmlns:p14="http://schemas.microsoft.com/office/powerpoint/2010/main" xmlns="" val="19670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fontScale="90000"/>
          </a:bodyPr>
          <a:lstStyle/>
          <a:p>
            <a:pPr marL="268288" indent="-268288"/>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3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spcBef>
                <a:spcPts val="600"/>
              </a:spcBef>
              <a:spcAft>
                <a:spcPts val="1000"/>
              </a:spcAft>
              <a:buFont typeface="Arial" pitchFamily="34" charset="0"/>
              <a:buNone/>
            </a:pPr>
            <a:r>
              <a:rPr lang="en-US" dirty="0" smtClean="0">
                <a:solidFill>
                  <a:srgbClr val="002060"/>
                </a:solidFill>
                <a:ea typeface="Calibri"/>
                <a:cs typeface="Arial" pitchFamily="34" charset="0"/>
              </a:rPr>
              <a:t> </a:t>
            </a:r>
            <a:endParaRPr lang="en-US" dirty="0" smtClean="0">
              <a:ea typeface="Calibri"/>
              <a:cs typeface="Arial" pitchFamily="34" charset="0"/>
            </a:endParaRPr>
          </a:p>
        </p:txBody>
      </p:sp>
      <p:sp>
        <p:nvSpPr>
          <p:cNvPr id="8" name="7 - Ορθογώνιο"/>
          <p:cNvSpPr/>
          <p:nvPr/>
        </p:nvSpPr>
        <p:spPr>
          <a:xfrm>
            <a:off x="1066800" y="1600200"/>
            <a:ext cx="7315200" cy="4401205"/>
          </a:xfrm>
          <a:prstGeom prst="rect">
            <a:avLst/>
          </a:prstGeom>
        </p:spPr>
        <p:txBody>
          <a:bodyPr wrap="square">
            <a:spAutoFit/>
          </a:bodyPr>
          <a:lstStyle/>
          <a:p>
            <a:pPr algn="just">
              <a:buFont typeface="Wingdings" pitchFamily="2" charset="2"/>
              <a:buChar char="v"/>
            </a:pPr>
            <a:r>
              <a:rPr lang="en-US" sz="2000" dirty="0" smtClean="0">
                <a:ea typeface="Calibri"/>
                <a:cs typeface="Arial" pitchFamily="34" charset="0"/>
              </a:rPr>
              <a:t>Quality management (QM) is the use of management techniques and tools to achieve consistent quality of products and services.</a:t>
            </a:r>
          </a:p>
          <a:p>
            <a:pPr algn="just">
              <a:buFont typeface="Wingdings" pitchFamily="2" charset="2"/>
              <a:buChar char="v"/>
            </a:pPr>
            <a:endParaRPr lang="en-US" sz="2000" dirty="0" smtClean="0">
              <a:ea typeface="Calibri"/>
              <a:cs typeface="Arial" pitchFamily="34" charset="0"/>
            </a:endParaRPr>
          </a:p>
          <a:p>
            <a:pPr algn="just">
              <a:buFont typeface="Wingdings" pitchFamily="2" charset="2"/>
              <a:buChar char="v"/>
            </a:pPr>
            <a:r>
              <a:rPr lang="en-US" sz="2000" dirty="0" smtClean="0">
                <a:ea typeface="Calibri"/>
                <a:cs typeface="Arial" pitchFamily="34" charset="0"/>
              </a:rPr>
              <a:t> </a:t>
            </a:r>
            <a:r>
              <a:rPr lang="en-US" sz="2000" dirty="0" smtClean="0"/>
              <a:t>A QMS is a tool to help </a:t>
            </a:r>
            <a:r>
              <a:rPr lang="en-US" sz="2000" b="1" u="sng" dirty="0" smtClean="0"/>
              <a:t>any</a:t>
            </a:r>
            <a:r>
              <a:rPr lang="en-US" sz="2000" dirty="0" smtClean="0"/>
              <a:t> organization to manage quality, in order to </a:t>
            </a:r>
            <a:r>
              <a:rPr lang="en-US" sz="2000" b="1" dirty="0" smtClean="0">
                <a:cs typeface="Arial" pitchFamily="34" charset="0"/>
              </a:rPr>
              <a:t>retain</a:t>
            </a:r>
            <a:r>
              <a:rPr lang="en-US" sz="2000" b="1" dirty="0" smtClean="0">
                <a:ea typeface="Calibri"/>
                <a:cs typeface="Arial" pitchFamily="34" charset="0"/>
              </a:rPr>
              <a:t> consistent quality of products and/or services, for achieving maximum customer satisfaction at the lowest overall cost to the organization while continuing to improve the process. </a:t>
            </a:r>
          </a:p>
          <a:p>
            <a:pPr algn="just"/>
            <a:endParaRPr lang="en-US" sz="2000" dirty="0" smtClean="0"/>
          </a:p>
          <a:p>
            <a:pPr algn="just">
              <a:buFont typeface="Wingdings" pitchFamily="2" charset="2"/>
              <a:buChar char="ü"/>
            </a:pPr>
            <a:r>
              <a:rPr lang="en-US" sz="2000" i="1" dirty="0" smtClean="0"/>
              <a:t>One thing a QMS is not is just the quality manual! (It is not even obligatory any more…) The quality manual is a means of recording how quality is managed within an </a:t>
            </a:r>
            <a:r>
              <a:rPr lang="en-US" sz="2000" i="1" dirty="0" err="1" smtClean="0"/>
              <a:t>organisation</a:t>
            </a:r>
            <a:r>
              <a:rPr lang="en-US" sz="2000" i="1" dirty="0" smtClean="0"/>
              <a:t> so everyone does their job in a consistent way, delivering a consistent and quality product or service. In other words, a quality manual reflects the business and the quality management system.</a:t>
            </a:r>
            <a:endParaRPr lang="el-GR" sz="2000" i="1" dirty="0" smtClean="0"/>
          </a:p>
        </p:txBody>
      </p:sp>
    </p:spTree>
    <p:extLst>
      <p:ext uri="{BB962C8B-B14F-4D97-AF65-F5344CB8AC3E}">
        <p14:creationId xmlns:p14="http://schemas.microsoft.com/office/powerpoint/2010/main" xmlns="" val="189350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fontScale="90000"/>
          </a:bodyPr>
          <a:lstStyle/>
          <a:p>
            <a:pPr marL="268288" indent="-268288"/>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3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spcBef>
                <a:spcPts val="600"/>
              </a:spcBef>
              <a:spcAft>
                <a:spcPts val="1000"/>
              </a:spcAft>
              <a:buFont typeface="Arial" pitchFamily="34" charset="0"/>
              <a:buNone/>
            </a:pPr>
            <a:r>
              <a:rPr lang="en-US" dirty="0" smtClean="0">
                <a:solidFill>
                  <a:srgbClr val="002060"/>
                </a:solidFill>
                <a:ea typeface="Calibri"/>
                <a:cs typeface="Arial" pitchFamily="34" charset="0"/>
              </a:rPr>
              <a:t> </a:t>
            </a:r>
            <a:endParaRPr lang="en-US" dirty="0" smtClean="0">
              <a:ea typeface="Calibri"/>
              <a:cs typeface="Arial" pitchFamily="34" charset="0"/>
            </a:endParaRPr>
          </a:p>
        </p:txBody>
      </p:sp>
      <p:sp>
        <p:nvSpPr>
          <p:cNvPr id="8" name="7 - Ορθογώνιο"/>
          <p:cNvSpPr/>
          <p:nvPr/>
        </p:nvSpPr>
        <p:spPr>
          <a:xfrm>
            <a:off x="1066800" y="1600200"/>
            <a:ext cx="7315200" cy="3416320"/>
          </a:xfrm>
          <a:prstGeom prst="rect">
            <a:avLst/>
          </a:prstGeom>
        </p:spPr>
        <p:txBody>
          <a:bodyPr wrap="square">
            <a:spAutoFit/>
          </a:bodyPr>
          <a:lstStyle/>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l-GR" sz="2400" dirty="0" smtClean="0"/>
          </a:p>
        </p:txBody>
      </p:sp>
      <p:pic>
        <p:nvPicPr>
          <p:cNvPr id="9" name="Picture 2"/>
          <p:cNvPicPr>
            <a:picLocks noChangeAspect="1" noChangeArrowheads="1"/>
          </p:cNvPicPr>
          <p:nvPr/>
        </p:nvPicPr>
        <p:blipFill>
          <a:blip r:embed="rId5" cstate="print"/>
          <a:srcRect/>
          <a:stretch>
            <a:fillRect/>
          </a:stretch>
        </p:blipFill>
        <p:spPr bwMode="auto">
          <a:xfrm>
            <a:off x="1462088" y="1714488"/>
            <a:ext cx="6219825" cy="4019562"/>
          </a:xfrm>
          <a:prstGeom prst="rect">
            <a:avLst/>
          </a:prstGeom>
          <a:noFill/>
          <a:ln w="9525">
            <a:noFill/>
            <a:miter lim="800000"/>
            <a:headEnd/>
            <a:tailEnd/>
          </a:ln>
          <a:effectLst/>
        </p:spPr>
      </p:pic>
    </p:spTree>
    <p:extLst>
      <p:ext uri="{BB962C8B-B14F-4D97-AF65-F5344CB8AC3E}">
        <p14:creationId xmlns:p14="http://schemas.microsoft.com/office/powerpoint/2010/main" xmlns="" val="1893508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fontScale="90000"/>
          </a:bodyPr>
          <a:lstStyle/>
          <a:p>
            <a:pPr marL="268288" indent="-268288"/>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3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spcBef>
                <a:spcPts val="600"/>
              </a:spcBef>
              <a:spcAft>
                <a:spcPts val="1000"/>
              </a:spcAft>
              <a:buFont typeface="Arial" pitchFamily="34" charset="0"/>
              <a:buNone/>
            </a:pPr>
            <a:r>
              <a:rPr lang="en-US" dirty="0" smtClean="0">
                <a:solidFill>
                  <a:srgbClr val="002060"/>
                </a:solidFill>
                <a:ea typeface="Calibri"/>
                <a:cs typeface="Arial" pitchFamily="34" charset="0"/>
              </a:rPr>
              <a:t> </a:t>
            </a:r>
            <a:endParaRPr lang="en-US" dirty="0" smtClean="0">
              <a:ea typeface="Calibri"/>
              <a:cs typeface="Arial" pitchFamily="34" charset="0"/>
            </a:endParaRPr>
          </a:p>
        </p:txBody>
      </p:sp>
      <p:sp>
        <p:nvSpPr>
          <p:cNvPr id="8" name="7 - Ορθογώνιο"/>
          <p:cNvSpPr/>
          <p:nvPr/>
        </p:nvSpPr>
        <p:spPr>
          <a:xfrm>
            <a:off x="1066800" y="1600200"/>
            <a:ext cx="7315200" cy="3416320"/>
          </a:xfrm>
          <a:prstGeom prst="rect">
            <a:avLst/>
          </a:prstGeom>
        </p:spPr>
        <p:txBody>
          <a:bodyPr wrap="square">
            <a:spAutoFit/>
          </a:bodyPr>
          <a:lstStyle/>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l-GR" sz="2400" dirty="0" smtClean="0"/>
          </a:p>
        </p:txBody>
      </p:sp>
      <p:sp>
        <p:nvSpPr>
          <p:cNvPr id="10" name="9 - Ορθογώνιο"/>
          <p:cNvSpPr/>
          <p:nvPr/>
        </p:nvSpPr>
        <p:spPr>
          <a:xfrm>
            <a:off x="1371600" y="1295400"/>
            <a:ext cx="5486400" cy="3170099"/>
          </a:xfrm>
          <a:prstGeom prst="rect">
            <a:avLst/>
          </a:prstGeom>
        </p:spPr>
        <p:txBody>
          <a:bodyPr wrap="square">
            <a:spAutoFit/>
          </a:bodyPr>
          <a:lstStyle/>
          <a:p>
            <a:pPr lvl="0" algn="just" fontAlgn="base">
              <a:spcBef>
                <a:spcPct val="0"/>
              </a:spcBef>
              <a:spcAft>
                <a:spcPct val="0"/>
              </a:spcAft>
            </a:pPr>
            <a:r>
              <a:rPr lang="en-US" sz="3200" b="1" dirty="0" smtClean="0">
                <a:solidFill>
                  <a:srgbClr val="002060"/>
                </a:solidFill>
                <a:ea typeface="Segoe UI" pitchFamily="34" charset="0"/>
                <a:cs typeface="Segoe UI" pitchFamily="34" charset="0"/>
              </a:rPr>
              <a:t>Plan – Do – Check – Act cycle</a:t>
            </a:r>
            <a:endParaRPr lang="el-GR" sz="3200" dirty="0" smtClean="0">
              <a:cs typeface="Arial" pitchFamily="34" charset="0"/>
            </a:endParaRPr>
          </a:p>
          <a:p>
            <a:pPr lvl="0" algn="just" eaLnBrk="0" fontAlgn="base" hangingPunct="0">
              <a:spcBef>
                <a:spcPct val="0"/>
              </a:spcBef>
              <a:spcAft>
                <a:spcPct val="0"/>
              </a:spcAft>
            </a:pPr>
            <a:r>
              <a:rPr lang="en-US" sz="2800" dirty="0" smtClean="0">
                <a:solidFill>
                  <a:srgbClr val="002060"/>
                </a:solidFill>
                <a:ea typeface="Segoe UI" pitchFamily="34" charset="0"/>
                <a:cs typeface="Segoe UI" pitchFamily="34" charset="0"/>
              </a:rPr>
              <a:t>The clauses and requirements of the standard are all based on the Plan – Do – Check – Act</a:t>
            </a:r>
            <a:r>
              <a:rPr lang="en-US" sz="2800" dirty="0" smtClean="0">
                <a:cs typeface="Arial" pitchFamily="34" charset="0"/>
              </a:rPr>
              <a:t> </a:t>
            </a:r>
            <a:r>
              <a:rPr lang="en-US" sz="2800" dirty="0" smtClean="0">
                <a:solidFill>
                  <a:srgbClr val="002060"/>
                </a:solidFill>
                <a:ea typeface="Segoe UI" pitchFamily="34" charset="0"/>
                <a:cs typeface="Segoe UI" pitchFamily="34" charset="0"/>
              </a:rPr>
              <a:t>(PDCA) cycle. PDCA is integral and operates at the process level and at an overall system level</a:t>
            </a:r>
            <a:r>
              <a:rPr lang="en-US" sz="2800" dirty="0" smtClean="0">
                <a:solidFill>
                  <a:srgbClr val="002060"/>
                </a:solidFill>
                <a:ea typeface="Segoe UI" pitchFamily="34" charset="0"/>
                <a:cs typeface="Arial" pitchFamily="34" charset="0"/>
              </a:rPr>
              <a:t>.</a:t>
            </a:r>
          </a:p>
        </p:txBody>
      </p:sp>
    </p:spTree>
    <p:extLst>
      <p:ext uri="{BB962C8B-B14F-4D97-AF65-F5344CB8AC3E}">
        <p14:creationId xmlns:p14="http://schemas.microsoft.com/office/powerpoint/2010/main" xmlns="" val="189350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fontScale="90000"/>
          </a:bodyPr>
          <a:lstStyle/>
          <a:p>
            <a:pPr marL="268288" indent="-268288"/>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3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spcBef>
                <a:spcPts val="600"/>
              </a:spcBef>
              <a:spcAft>
                <a:spcPts val="1000"/>
              </a:spcAft>
              <a:buFont typeface="Arial" pitchFamily="34" charset="0"/>
              <a:buNone/>
            </a:pPr>
            <a:r>
              <a:rPr lang="en-US" dirty="0" smtClean="0">
                <a:solidFill>
                  <a:srgbClr val="002060"/>
                </a:solidFill>
                <a:ea typeface="Calibri"/>
                <a:cs typeface="Arial" pitchFamily="34" charset="0"/>
              </a:rPr>
              <a:t> </a:t>
            </a:r>
            <a:endParaRPr lang="en-US" dirty="0" smtClean="0">
              <a:ea typeface="Calibri"/>
              <a:cs typeface="Arial" pitchFamily="34" charset="0"/>
            </a:endParaRPr>
          </a:p>
        </p:txBody>
      </p:sp>
      <p:sp>
        <p:nvSpPr>
          <p:cNvPr id="8" name="7 - Ορθογώνιο"/>
          <p:cNvSpPr/>
          <p:nvPr/>
        </p:nvSpPr>
        <p:spPr>
          <a:xfrm>
            <a:off x="1066800" y="1524000"/>
            <a:ext cx="7315200" cy="3416320"/>
          </a:xfrm>
          <a:prstGeom prst="rect">
            <a:avLst/>
          </a:prstGeom>
        </p:spPr>
        <p:txBody>
          <a:bodyPr wrap="square">
            <a:spAutoFit/>
          </a:bodyPr>
          <a:lstStyle/>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l-GR" sz="2400" dirty="0" smtClean="0"/>
          </a:p>
        </p:txBody>
      </p:sp>
      <p:sp>
        <p:nvSpPr>
          <p:cNvPr id="10" name="9 - Ορθογώνιο"/>
          <p:cNvSpPr/>
          <p:nvPr/>
        </p:nvSpPr>
        <p:spPr>
          <a:xfrm>
            <a:off x="1371600" y="1295400"/>
            <a:ext cx="5486400" cy="3108543"/>
          </a:xfrm>
          <a:prstGeom prst="rect">
            <a:avLst/>
          </a:prstGeom>
        </p:spPr>
        <p:txBody>
          <a:bodyPr wrap="square">
            <a:spAutoFit/>
          </a:bodyPr>
          <a:lstStyle/>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a:p>
            <a:pPr lvl="0" algn="just" fontAlgn="base">
              <a:spcBef>
                <a:spcPct val="0"/>
              </a:spcBef>
              <a:spcAft>
                <a:spcPct val="0"/>
              </a:spcAft>
            </a:pPr>
            <a:endParaRPr lang="en-US" sz="2800" dirty="0" smtClean="0">
              <a:solidFill>
                <a:srgbClr val="002060"/>
              </a:solidFill>
              <a:ea typeface="Segoe UI" pitchFamily="34" charset="0"/>
              <a:cs typeface="Arial" pitchFamily="34" charset="0"/>
            </a:endParaRPr>
          </a:p>
        </p:txBody>
      </p:sp>
      <p:pic>
        <p:nvPicPr>
          <p:cNvPr id="9" name="Picture 1"/>
          <p:cNvPicPr>
            <a:picLocks noChangeAspect="1" noChangeArrowheads="1"/>
          </p:cNvPicPr>
          <p:nvPr/>
        </p:nvPicPr>
        <p:blipFill>
          <a:blip r:embed="rId5" cstate="print"/>
          <a:srcRect/>
          <a:stretch>
            <a:fillRect/>
          </a:stretch>
        </p:blipFill>
        <p:spPr bwMode="auto">
          <a:xfrm>
            <a:off x="1214414" y="1357298"/>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xmlns="" val="189350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err="1" smtClean="0">
                <a:solidFill>
                  <a:schemeClr val="tx1">
                    <a:lumMod val="85000"/>
                    <a:lumOff val="15000"/>
                  </a:schemeClr>
                </a:solidFill>
                <a:effectLst>
                  <a:outerShdw blurRad="38100" dist="38100" dir="2700000" algn="tl">
                    <a:srgbClr val="000000">
                      <a:alpha val="43137"/>
                    </a:srgbClr>
                  </a:outerShdw>
                </a:effectLst>
              </a:rPr>
              <a:t>References</a:t>
            </a:r>
            <a:endParaRPr lang="it-IT"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10" name="CasellaDiTesto 9"/>
          <p:cNvSpPr txBox="1"/>
          <p:nvPr/>
        </p:nvSpPr>
        <p:spPr>
          <a:xfrm>
            <a:off x="457200" y="1371600"/>
            <a:ext cx="7924800" cy="461665"/>
          </a:xfrm>
          <a:prstGeom prst="rect">
            <a:avLst/>
          </a:prstGeom>
          <a:noFill/>
        </p:spPr>
        <p:txBody>
          <a:bodyPr wrap="square" rtlCol="0">
            <a:spAutoFit/>
          </a:bodyPr>
          <a:lstStyle/>
          <a:p>
            <a:r>
              <a:rPr lang="en-US" sz="2400" dirty="0"/>
              <a:t>	</a:t>
            </a: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asellaDiTesto 9"/>
          <p:cNvSpPr txBox="1"/>
          <p:nvPr/>
        </p:nvSpPr>
        <p:spPr>
          <a:xfrm>
            <a:off x="457200" y="1371600"/>
            <a:ext cx="8382000" cy="461665"/>
          </a:xfrm>
          <a:prstGeom prst="rect">
            <a:avLst/>
          </a:prstGeom>
          <a:noFill/>
        </p:spPr>
        <p:txBody>
          <a:bodyPr wrap="square" rtlCol="0">
            <a:spAutoFit/>
          </a:bodyPr>
          <a:lstStyle/>
          <a:p>
            <a:r>
              <a:rPr lang="en-US" sz="2400" dirty="0"/>
              <a:t>	</a:t>
            </a:r>
          </a:p>
        </p:txBody>
      </p:sp>
      <p:sp>
        <p:nvSpPr>
          <p:cNvPr id="8" name="CasellaDiTesto 9"/>
          <p:cNvSpPr txBox="1"/>
          <p:nvPr/>
        </p:nvSpPr>
        <p:spPr>
          <a:xfrm>
            <a:off x="609600" y="1524000"/>
            <a:ext cx="8382000" cy="461665"/>
          </a:xfrm>
          <a:prstGeom prst="rect">
            <a:avLst/>
          </a:prstGeom>
          <a:noFill/>
        </p:spPr>
        <p:txBody>
          <a:bodyPr wrap="square" rtlCol="0">
            <a:spAutoFit/>
          </a:bodyPr>
          <a:lstStyle/>
          <a:p>
            <a:r>
              <a:rPr lang="en-US" sz="2400" dirty="0"/>
              <a:t>	</a:t>
            </a:r>
          </a:p>
        </p:txBody>
      </p:sp>
      <p:sp>
        <p:nvSpPr>
          <p:cNvPr id="28673" name="Rectangle 1"/>
          <p:cNvSpPr>
            <a:spLocks noChangeArrowheads="1"/>
          </p:cNvSpPr>
          <p:nvPr/>
        </p:nvSpPr>
        <p:spPr bwMode="auto">
          <a:xfrm>
            <a:off x="914400" y="1184931"/>
            <a:ext cx="74676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Quality management systems — INTERNATIONAL</a:t>
            </a:r>
            <a:endParaRPr kumimoji="0" lang="el-G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STANDARD ISO/FDIS 9001 Requirements, ISO/TC 176/SC 2, 2015, Final Draft</a:t>
            </a:r>
            <a:endParaRPr kumimoji="0" lang="el-G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Quality management principles - </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ISO.Org</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2012</a:t>
            </a:r>
          </a:p>
          <a:p>
            <a:pPr marL="0" marR="0" lvl="0" indent="0" algn="l" defTabSz="914400" rtl="0" eaLnBrk="0" fontAlgn="base" latinLnBrk="0" hangingPunct="0">
              <a:lnSpc>
                <a:spcPct val="100000"/>
              </a:lnSpc>
              <a:spcBef>
                <a:spcPct val="0"/>
              </a:spcBef>
              <a:spcAft>
                <a:spcPct val="0"/>
              </a:spcAft>
              <a:buClrTx/>
              <a:buSzTx/>
              <a:buFontTx/>
              <a:buChar char="•"/>
              <a:tabLst/>
            </a:pPr>
            <a:r>
              <a:rPr lang="en-US" sz="2000" dirty="0" smtClean="0"/>
              <a:t>ISO. The ISO Survey of Management System Standard Certifications – 2015,  Geneva: ISO 2015</a:t>
            </a:r>
          </a:p>
          <a:p>
            <a:pPr marL="0" marR="0" lvl="0" indent="0" algn="l" defTabSz="914400" rtl="0" eaLnBrk="0" fontAlgn="base" latinLnBrk="0" hangingPunct="0">
              <a:lnSpc>
                <a:spcPct val="100000"/>
              </a:lnSpc>
              <a:spcBef>
                <a:spcPct val="0"/>
              </a:spcBef>
              <a:spcAft>
                <a:spcPct val="0"/>
              </a:spcAft>
              <a:buClrTx/>
              <a:buSzTx/>
              <a:buFontTx/>
              <a:buChar char="•"/>
              <a:tabLst/>
            </a:pPr>
            <a:r>
              <a:rPr lang="en-US" sz="2000" dirty="0" smtClean="0"/>
              <a:t>ISO 9001:2015, “HOW TO USE IT”, iso.org, 2015</a:t>
            </a:r>
          </a:p>
          <a:p>
            <a:pPr marL="0" marR="0" lvl="0" indent="0" algn="l" defTabSz="914400" rtl="0" eaLnBrk="0" fontAlgn="base" latinLnBrk="0" hangingPunct="0">
              <a:lnSpc>
                <a:spcPct val="100000"/>
              </a:lnSpc>
              <a:spcBef>
                <a:spcPct val="0"/>
              </a:spcBef>
              <a:spcAft>
                <a:spcPct val="0"/>
              </a:spcAft>
              <a:buClrTx/>
              <a:buSzTx/>
              <a:buFontTx/>
              <a:buChar char="•"/>
              <a:tabLst/>
            </a:pPr>
            <a:r>
              <a:rPr lang="en-US" sz="2000" u="sng" dirty="0" smtClean="0">
                <a:hlinkClick r:id="rId5"/>
              </a:rPr>
              <a:t>ISO 9001:2015 Explained: The Process Approach - Blog - </a:t>
            </a:r>
            <a:r>
              <a:rPr lang="en-US" sz="2000" u="sng" dirty="0" err="1" smtClean="0">
                <a:hlinkClick r:id="rId5"/>
              </a:rPr>
              <a:t>Qualsys</a:t>
            </a:r>
            <a:r>
              <a:rPr lang="en-US" sz="2000" dirty="0" smtClean="0"/>
              <a:t> </a:t>
            </a:r>
            <a:r>
              <a:rPr lang="en-US" sz="2000" i="1" dirty="0" smtClean="0"/>
              <a:t>quality.eqms.co.uk/blog/what-is-a-process-approach</a:t>
            </a:r>
          </a:p>
          <a:p>
            <a:pPr lvl="0" eaLnBrk="0" fontAlgn="base" hangingPunct="0">
              <a:spcBef>
                <a:spcPct val="0"/>
              </a:spcBef>
              <a:spcAft>
                <a:spcPct val="0"/>
              </a:spcAft>
              <a:buFontTx/>
              <a:buChar char="•"/>
            </a:pPr>
            <a:r>
              <a:rPr lang="en-GB" sz="2000" dirty="0" smtClean="0"/>
              <a:t>Continuous Quality Improvement with PDCA (</a:t>
            </a:r>
            <a:r>
              <a:rPr lang="en-GB" sz="2000" i="1" dirty="0" smtClean="0"/>
              <a:t>Source:</a:t>
            </a:r>
            <a:r>
              <a:rPr lang="en-GB" sz="2000" dirty="0" smtClean="0"/>
              <a:t> Johannes </a:t>
            </a:r>
            <a:r>
              <a:rPr lang="en-GB" sz="2000" dirty="0" err="1" smtClean="0"/>
              <a:t>Vietze</a:t>
            </a:r>
            <a:r>
              <a:rPr lang="en-GB" sz="2000" dirty="0" smtClean="0"/>
              <a:t>, 2013</a:t>
            </a:r>
            <a:endParaRPr lang="el-GR" sz="2000" dirty="0" smtClean="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0582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fontScale="90000"/>
          </a:bodyPr>
          <a:lstStyle/>
          <a:p>
            <a:pPr marL="268288" indent="-268288"/>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3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
        <p:nvSpPr>
          <p:cNvPr id="7" name="Content Placeholder 2"/>
          <p:cNvSpPr txBox="1">
            <a:spLocks/>
          </p:cNvSpPr>
          <p:nvPr/>
        </p:nvSpPr>
        <p:spPr>
          <a:xfrm>
            <a:off x="323528" y="1844824"/>
            <a:ext cx="8229600" cy="31292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lgn="ctr">
              <a:lnSpc>
                <a:spcPct val="120000"/>
              </a:lnSpc>
            </a:pPr>
            <a:r>
              <a:rPr lang="en-US" dirty="0" smtClean="0">
                <a:solidFill>
                  <a:srgbClr val="002060"/>
                </a:solidFill>
                <a:latin typeface="+mj-lt"/>
                <a:ea typeface="Calibri"/>
                <a:cs typeface="Arial" pitchFamily="34" charset="0"/>
              </a:rPr>
              <a:t> </a:t>
            </a:r>
            <a:r>
              <a:rPr lang="el-GR" altLang="el-GR" b="1" dirty="0">
                <a:solidFill>
                  <a:srgbClr val="002060"/>
                </a:solidFill>
                <a:latin typeface="+mj-lt"/>
              </a:rPr>
              <a:t>1. </a:t>
            </a:r>
            <a:r>
              <a:rPr lang="en-US" altLang="el-GR" b="1" dirty="0">
                <a:solidFill>
                  <a:srgbClr val="002060"/>
                </a:solidFill>
                <a:latin typeface="+mj-lt"/>
              </a:rPr>
              <a:t>I</a:t>
            </a:r>
            <a:r>
              <a:rPr lang="en-GB" altLang="el-GR" b="1" dirty="0" err="1">
                <a:solidFill>
                  <a:srgbClr val="002060"/>
                </a:solidFill>
                <a:latin typeface="+mj-lt"/>
              </a:rPr>
              <a:t>ntroduction</a:t>
            </a:r>
            <a:r>
              <a:rPr lang="en-GB" altLang="el-GR" b="1" dirty="0">
                <a:solidFill>
                  <a:srgbClr val="002060"/>
                </a:solidFill>
                <a:latin typeface="+mj-lt"/>
              </a:rPr>
              <a:t> - Definitions</a:t>
            </a:r>
            <a:endParaRPr lang="el-GR" altLang="el-GR" b="1" dirty="0">
              <a:solidFill>
                <a:srgbClr val="002060"/>
              </a:solidFill>
              <a:latin typeface="+mj-lt"/>
            </a:endParaRPr>
          </a:p>
        </p:txBody>
      </p:sp>
    </p:spTree>
    <p:extLst>
      <p:ext uri="{BB962C8B-B14F-4D97-AF65-F5344CB8AC3E}">
        <p14:creationId xmlns:p14="http://schemas.microsoft.com/office/powerpoint/2010/main" xmlns="" val="308798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9011C9E75E641A99023472A23FDBD" ma:contentTypeVersion="0" ma:contentTypeDescription="Create a new document." ma:contentTypeScope="" ma:versionID="43d492d45356f9ec9e8da69d3ea35f9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0F0805-EBF9-4A54-A3D1-1B2B3474861E}"/>
</file>

<file path=customXml/itemProps2.xml><?xml version="1.0" encoding="utf-8"?>
<ds:datastoreItem xmlns:ds="http://schemas.openxmlformats.org/officeDocument/2006/customXml" ds:itemID="{3E5F47E0-4EE4-4CCC-AA14-1B7E3417FAC7}"/>
</file>

<file path=customXml/itemProps3.xml><?xml version="1.0" encoding="utf-8"?>
<ds:datastoreItem xmlns:ds="http://schemas.openxmlformats.org/officeDocument/2006/customXml" ds:itemID="{BC1C63B8-171A-4332-8E06-21D799BEA348}"/>
</file>

<file path=docProps/app.xml><?xml version="1.0" encoding="utf-8"?>
<Properties xmlns="http://schemas.openxmlformats.org/officeDocument/2006/extended-properties" xmlns:vt="http://schemas.openxmlformats.org/officeDocument/2006/docPropsVTypes">
  <TotalTime>5527</TotalTime>
  <Words>2664</Words>
  <Application>Microsoft Office PowerPoint</Application>
  <PresentationFormat>Προβολή στην οθόνη (4:3)</PresentationFormat>
  <Paragraphs>384</Paragraphs>
  <Slides>37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Office Theme</vt:lpstr>
      <vt:lpstr>Διαφάνεια 1</vt:lpstr>
      <vt:lpstr>Outline</vt:lpstr>
      <vt:lpstr>Learning outcomes</vt:lpstr>
      <vt:lpstr>1. Quality management systems (ISO 9001:2015)</vt:lpstr>
      <vt:lpstr>1. Quality management systems (ISO 9001:2015)</vt:lpstr>
      <vt:lpstr>1. Quality management systems (ISO 9001:2015)</vt:lpstr>
      <vt:lpstr>1. Quality management systems (ISO 9001:2015)</vt:lpstr>
      <vt:lpstr>References</vt:lpstr>
      <vt:lpstr>1. Quality management systems (ISO 9001:2015)</vt:lpstr>
      <vt:lpstr>1. Introduction - Definitions</vt:lpstr>
      <vt:lpstr>Διαφάνεια 11</vt:lpstr>
      <vt:lpstr>Διαφάνεια 12</vt:lpstr>
      <vt:lpstr>Διαφάνεια 13</vt:lpstr>
      <vt:lpstr>Self-evaluation questions</vt:lpstr>
      <vt:lpstr>Διαφάνεια 15</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                 2. Structure &amp; Requirements of Standard ISO 9001:2015    </vt:lpstr>
      <vt:lpstr>Self-evaluation questions</vt:lpstr>
      <vt:lpstr>Author(s)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dc:creator>
  <cp:lastModifiedBy>win7</cp:lastModifiedBy>
  <cp:revision>67</cp:revision>
  <dcterms:created xsi:type="dcterms:W3CDTF">2017-02-18T14:55:58Z</dcterms:created>
  <dcterms:modified xsi:type="dcterms:W3CDTF">2018-08-25T00:21:04Z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0x010100BCD9011C9E75E641A99023472A23FDBD</vt:lpwstr>
  </property>
</Properties>
</file>